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3"/>
  </p:notesMasterIdLst>
  <p:handoutMasterIdLst>
    <p:handoutMasterId r:id="rId64"/>
  </p:handoutMasterIdLst>
  <p:sldIdLst>
    <p:sldId id="1053" r:id="rId2"/>
    <p:sldId id="1248" r:id="rId3"/>
    <p:sldId id="1249" r:id="rId4"/>
    <p:sldId id="1250" r:id="rId5"/>
    <p:sldId id="1251" r:id="rId6"/>
    <p:sldId id="1252" r:id="rId7"/>
    <p:sldId id="1253" r:id="rId8"/>
    <p:sldId id="1254" r:id="rId9"/>
    <p:sldId id="1054" r:id="rId10"/>
    <p:sldId id="1119" r:id="rId11"/>
    <p:sldId id="1211" r:id="rId12"/>
    <p:sldId id="1255" r:id="rId13"/>
    <p:sldId id="1212" r:id="rId14"/>
    <p:sldId id="1213" r:id="rId15"/>
    <p:sldId id="1214" r:id="rId16"/>
    <p:sldId id="1215" r:id="rId17"/>
    <p:sldId id="1216" r:id="rId18"/>
    <p:sldId id="1217" r:id="rId19"/>
    <p:sldId id="1218" r:id="rId20"/>
    <p:sldId id="1219" r:id="rId21"/>
    <p:sldId id="1220" r:id="rId22"/>
    <p:sldId id="1221" r:id="rId23"/>
    <p:sldId id="1222" r:id="rId24"/>
    <p:sldId id="1223" r:id="rId25"/>
    <p:sldId id="1224" r:id="rId26"/>
    <p:sldId id="1225" r:id="rId27"/>
    <p:sldId id="1226" r:id="rId28"/>
    <p:sldId id="1165" r:id="rId29"/>
    <p:sldId id="1167" r:id="rId30"/>
    <p:sldId id="1189" r:id="rId31"/>
    <p:sldId id="1192" r:id="rId32"/>
    <p:sldId id="1129" r:id="rId33"/>
    <p:sldId id="1176" r:id="rId34"/>
    <p:sldId id="1227" r:id="rId35"/>
    <p:sldId id="1256" r:id="rId36"/>
    <p:sldId id="1257" r:id="rId37"/>
    <p:sldId id="1228" r:id="rId38"/>
    <p:sldId id="1229" r:id="rId39"/>
    <p:sldId id="1230" r:id="rId40"/>
    <p:sldId id="1231" r:id="rId41"/>
    <p:sldId id="1232" r:id="rId42"/>
    <p:sldId id="1258" r:id="rId43"/>
    <p:sldId id="1182" r:id="rId44"/>
    <p:sldId id="1188" r:id="rId45"/>
    <p:sldId id="1233" r:id="rId46"/>
    <p:sldId id="1234" r:id="rId47"/>
    <p:sldId id="1235" r:id="rId48"/>
    <p:sldId id="1236" r:id="rId49"/>
    <p:sldId id="1237" r:id="rId50"/>
    <p:sldId id="1238" r:id="rId51"/>
    <p:sldId id="1239" r:id="rId52"/>
    <p:sldId id="1240" r:id="rId53"/>
    <p:sldId id="1241" r:id="rId54"/>
    <p:sldId id="1242" r:id="rId55"/>
    <p:sldId id="1243" r:id="rId56"/>
    <p:sldId id="1244" r:id="rId57"/>
    <p:sldId id="1245" r:id="rId58"/>
    <p:sldId id="1246" r:id="rId59"/>
    <p:sldId id="1247" r:id="rId60"/>
    <p:sldId id="978" r:id="rId61"/>
    <p:sldId id="1002" r:id="rId62"/>
  </p:sldIdLst>
  <p:sldSz cx="9144000" cy="6858000" type="screen4x3"/>
  <p:notesSz cx="6797675" cy="9874250"/>
  <p:defaultTex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ECFF"/>
    <a:srgbClr val="99FF99"/>
    <a:srgbClr val="FFFF00"/>
    <a:srgbClr val="33CC33"/>
    <a:srgbClr val="FF7C80"/>
    <a:srgbClr val="FF99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76599" autoAdjust="0"/>
  </p:normalViewPr>
  <p:slideViewPr>
    <p:cSldViewPr snapToGrid="0">
      <p:cViewPr>
        <p:scale>
          <a:sx n="68" d="100"/>
          <a:sy n="68" d="100"/>
        </p:scale>
        <p:origin x="-2862" y="-1146"/>
      </p:cViewPr>
      <p:guideLst>
        <p:guide orient="horz" pos="2179"/>
        <p:guide pos="28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0519" tIns="45260" rIns="90519" bIns="45260" numCol="1" anchor="t" anchorCtr="0" compatLnSpc="1">
            <a:prstTxWarp prst="textNoShape">
              <a:avLst/>
            </a:prstTxWarp>
          </a:bodyPr>
          <a:lstStyle>
            <a:lvl1pPr defTabSz="906463">
              <a:defRPr sz="1200"/>
            </a:lvl1pPr>
          </a:lstStyle>
          <a:p>
            <a:pPr>
              <a:defRPr/>
            </a:pPr>
            <a:endParaRPr lang="fr-FR"/>
          </a:p>
        </p:txBody>
      </p:sp>
      <p:sp>
        <p:nvSpPr>
          <p:cNvPr id="46083" name="Rectangle 3"/>
          <p:cNvSpPr>
            <a:spLocks noGrp="1" noChangeArrowheads="1"/>
          </p:cNvSpPr>
          <p:nvPr>
            <p:ph type="dt" sz="quarter" idx="1"/>
          </p:nvPr>
        </p:nvSpPr>
        <p:spPr bwMode="auto">
          <a:xfrm>
            <a:off x="3851275" y="0"/>
            <a:ext cx="2946400" cy="493713"/>
          </a:xfrm>
          <a:prstGeom prst="rect">
            <a:avLst/>
          </a:prstGeom>
          <a:noFill/>
          <a:ln w="9525">
            <a:noFill/>
            <a:miter lim="800000"/>
            <a:headEnd/>
            <a:tailEnd/>
          </a:ln>
          <a:effectLst/>
        </p:spPr>
        <p:txBody>
          <a:bodyPr vert="horz" wrap="square" lIns="90519" tIns="45260" rIns="90519" bIns="45260" numCol="1" anchor="t" anchorCtr="0" compatLnSpc="1">
            <a:prstTxWarp prst="textNoShape">
              <a:avLst/>
            </a:prstTxWarp>
          </a:bodyPr>
          <a:lstStyle>
            <a:lvl1pPr algn="r" defTabSz="906463">
              <a:defRPr sz="1200"/>
            </a:lvl1pPr>
          </a:lstStyle>
          <a:p>
            <a:pPr>
              <a:defRPr/>
            </a:pPr>
            <a:endParaRPr lang="fr-FR"/>
          </a:p>
        </p:txBody>
      </p:sp>
      <p:sp>
        <p:nvSpPr>
          <p:cNvPr id="46084" name="Rectangle 4"/>
          <p:cNvSpPr>
            <a:spLocks noGrp="1" noChangeArrowheads="1"/>
          </p:cNvSpPr>
          <p:nvPr>
            <p:ph type="ftr" sz="quarter" idx="2"/>
          </p:nvPr>
        </p:nvSpPr>
        <p:spPr bwMode="auto">
          <a:xfrm>
            <a:off x="0" y="9380538"/>
            <a:ext cx="2946400" cy="493712"/>
          </a:xfrm>
          <a:prstGeom prst="rect">
            <a:avLst/>
          </a:prstGeom>
          <a:noFill/>
          <a:ln w="9525">
            <a:noFill/>
            <a:miter lim="800000"/>
            <a:headEnd/>
            <a:tailEnd/>
          </a:ln>
          <a:effectLst/>
        </p:spPr>
        <p:txBody>
          <a:bodyPr vert="horz" wrap="square" lIns="90519" tIns="45260" rIns="90519" bIns="45260" numCol="1" anchor="b" anchorCtr="0" compatLnSpc="1">
            <a:prstTxWarp prst="textNoShape">
              <a:avLst/>
            </a:prstTxWarp>
          </a:bodyPr>
          <a:lstStyle>
            <a:lvl1pPr defTabSz="906463">
              <a:defRPr sz="1200"/>
            </a:lvl1pPr>
          </a:lstStyle>
          <a:p>
            <a:pPr>
              <a:defRPr/>
            </a:pPr>
            <a:endParaRPr lang="fr-FR"/>
          </a:p>
        </p:txBody>
      </p:sp>
      <p:sp>
        <p:nvSpPr>
          <p:cNvPr id="46085" name="Rectangle 5"/>
          <p:cNvSpPr>
            <a:spLocks noGrp="1" noChangeArrowheads="1"/>
          </p:cNvSpPr>
          <p:nvPr>
            <p:ph type="sldNum" sz="quarter" idx="3"/>
          </p:nvPr>
        </p:nvSpPr>
        <p:spPr bwMode="auto">
          <a:xfrm>
            <a:off x="3851275" y="9380538"/>
            <a:ext cx="2946400" cy="493712"/>
          </a:xfrm>
          <a:prstGeom prst="rect">
            <a:avLst/>
          </a:prstGeom>
          <a:noFill/>
          <a:ln w="9525">
            <a:noFill/>
            <a:miter lim="800000"/>
            <a:headEnd/>
            <a:tailEnd/>
          </a:ln>
          <a:effectLst/>
        </p:spPr>
        <p:txBody>
          <a:bodyPr vert="horz" wrap="square" lIns="90519" tIns="45260" rIns="90519" bIns="45260" numCol="1" anchor="b" anchorCtr="0" compatLnSpc="1">
            <a:prstTxWarp prst="textNoShape">
              <a:avLst/>
            </a:prstTxWarp>
          </a:bodyPr>
          <a:lstStyle>
            <a:lvl1pPr algn="r" defTabSz="906463">
              <a:defRPr sz="1200"/>
            </a:lvl1pPr>
          </a:lstStyle>
          <a:p>
            <a:pPr>
              <a:defRPr/>
            </a:pPr>
            <a:fld id="{4D4ABE93-A32C-4CB5-A6E9-9C8E56310894}"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24175" cy="457200"/>
          </a:xfrm>
          <a:prstGeom prst="rect">
            <a:avLst/>
          </a:prstGeom>
          <a:noFill/>
          <a:ln w="9525">
            <a:noFill/>
            <a:miter lim="800000"/>
            <a:headEnd/>
            <a:tailEnd/>
          </a:ln>
          <a:effectLst/>
        </p:spPr>
        <p:txBody>
          <a:bodyPr vert="horz" wrap="square" lIns="91176" tIns="45589" rIns="91176" bIns="45589" numCol="1" anchor="t" anchorCtr="0" compatLnSpc="1">
            <a:prstTxWarp prst="textNoShape">
              <a:avLst/>
            </a:prstTxWarp>
          </a:bodyPr>
          <a:lstStyle>
            <a:lvl1pPr defTabSz="911225">
              <a:defRPr sz="1200"/>
            </a:lvl1pPr>
          </a:lstStyle>
          <a:p>
            <a:pPr>
              <a:defRPr/>
            </a:pPr>
            <a:endParaRPr lang="en-US"/>
          </a:p>
        </p:txBody>
      </p:sp>
      <p:sp>
        <p:nvSpPr>
          <p:cNvPr id="60419" name="Rectangle 3"/>
          <p:cNvSpPr>
            <a:spLocks noGrp="1" noChangeArrowheads="1"/>
          </p:cNvSpPr>
          <p:nvPr>
            <p:ph type="dt" idx="1"/>
          </p:nvPr>
        </p:nvSpPr>
        <p:spPr bwMode="auto">
          <a:xfrm>
            <a:off x="3846513" y="0"/>
            <a:ext cx="2919412" cy="457200"/>
          </a:xfrm>
          <a:prstGeom prst="rect">
            <a:avLst/>
          </a:prstGeom>
          <a:noFill/>
          <a:ln w="9525">
            <a:noFill/>
            <a:miter lim="800000"/>
            <a:headEnd/>
            <a:tailEnd/>
          </a:ln>
          <a:effectLst/>
        </p:spPr>
        <p:txBody>
          <a:bodyPr vert="horz" wrap="square" lIns="91176" tIns="45589" rIns="91176" bIns="45589" numCol="1" anchor="t" anchorCtr="0" compatLnSpc="1">
            <a:prstTxWarp prst="textNoShape">
              <a:avLst/>
            </a:prstTxWarp>
          </a:bodyPr>
          <a:lstStyle>
            <a:lvl1pPr algn="r" defTabSz="911225">
              <a:defRPr sz="1200"/>
            </a:lvl1pPr>
          </a:lstStyle>
          <a:p>
            <a:pPr>
              <a:defRPr/>
            </a:pPr>
            <a:endParaRPr lang="en-US"/>
          </a:p>
        </p:txBody>
      </p:sp>
      <p:sp>
        <p:nvSpPr>
          <p:cNvPr id="73732" name="Rectangle 4"/>
          <p:cNvSpPr>
            <a:spLocks noGrp="1" noRot="1" noChangeAspect="1" noChangeArrowheads="1" noTextEdit="1"/>
          </p:cNvSpPr>
          <p:nvPr>
            <p:ph type="sldImg" idx="2"/>
          </p:nvPr>
        </p:nvSpPr>
        <p:spPr bwMode="auto">
          <a:xfrm>
            <a:off x="985838" y="763588"/>
            <a:ext cx="4876800" cy="365760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922338" y="4725988"/>
            <a:ext cx="4999037" cy="4421187"/>
          </a:xfrm>
          <a:prstGeom prst="rect">
            <a:avLst/>
          </a:prstGeom>
          <a:noFill/>
          <a:ln w="9525">
            <a:noFill/>
            <a:miter lim="800000"/>
            <a:headEnd/>
            <a:tailEnd/>
          </a:ln>
          <a:effectLst/>
        </p:spPr>
        <p:txBody>
          <a:bodyPr vert="horz" wrap="square" lIns="91176" tIns="45589" rIns="91176" bIns="45589"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
        <p:nvSpPr>
          <p:cNvPr id="60422" name="Rectangle 6"/>
          <p:cNvSpPr>
            <a:spLocks noGrp="1" noChangeArrowheads="1"/>
          </p:cNvSpPr>
          <p:nvPr>
            <p:ph type="ftr" sz="quarter" idx="4"/>
          </p:nvPr>
        </p:nvSpPr>
        <p:spPr bwMode="auto">
          <a:xfrm>
            <a:off x="0" y="9377363"/>
            <a:ext cx="2924175" cy="533400"/>
          </a:xfrm>
          <a:prstGeom prst="rect">
            <a:avLst/>
          </a:prstGeom>
          <a:noFill/>
          <a:ln w="9525">
            <a:noFill/>
            <a:miter lim="800000"/>
            <a:headEnd/>
            <a:tailEnd/>
          </a:ln>
          <a:effectLst/>
        </p:spPr>
        <p:txBody>
          <a:bodyPr vert="horz" wrap="square" lIns="91176" tIns="45589" rIns="91176" bIns="45589" numCol="1" anchor="b" anchorCtr="0" compatLnSpc="1">
            <a:prstTxWarp prst="textNoShape">
              <a:avLst/>
            </a:prstTxWarp>
          </a:bodyPr>
          <a:lstStyle>
            <a:lvl1pPr defTabSz="911225">
              <a:defRPr sz="1200"/>
            </a:lvl1pPr>
          </a:lstStyle>
          <a:p>
            <a:pPr>
              <a:defRPr/>
            </a:pPr>
            <a:endParaRPr lang="en-US"/>
          </a:p>
        </p:txBody>
      </p:sp>
      <p:sp>
        <p:nvSpPr>
          <p:cNvPr id="60423" name="Rectangle 7"/>
          <p:cNvSpPr>
            <a:spLocks noGrp="1" noChangeArrowheads="1"/>
          </p:cNvSpPr>
          <p:nvPr>
            <p:ph type="sldNum" sz="quarter" idx="5"/>
          </p:nvPr>
        </p:nvSpPr>
        <p:spPr bwMode="auto">
          <a:xfrm>
            <a:off x="3846513" y="9377363"/>
            <a:ext cx="2919412" cy="533400"/>
          </a:xfrm>
          <a:prstGeom prst="rect">
            <a:avLst/>
          </a:prstGeom>
          <a:noFill/>
          <a:ln w="9525">
            <a:noFill/>
            <a:miter lim="800000"/>
            <a:headEnd/>
            <a:tailEnd/>
          </a:ln>
          <a:effectLst/>
        </p:spPr>
        <p:txBody>
          <a:bodyPr vert="horz" wrap="square" lIns="91176" tIns="45589" rIns="91176" bIns="45589" numCol="1" anchor="b" anchorCtr="0" compatLnSpc="1">
            <a:prstTxWarp prst="textNoShape">
              <a:avLst/>
            </a:prstTxWarp>
          </a:bodyPr>
          <a:lstStyle>
            <a:lvl1pPr algn="r" defTabSz="911225">
              <a:defRPr sz="1200"/>
            </a:lvl1pPr>
          </a:lstStyle>
          <a:p>
            <a:pPr>
              <a:defRPr/>
            </a:pPr>
            <a:fld id="{1639DE89-687A-43C6-9BC9-2D42048D2F3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772038C-2EBE-49F8-8E1F-F8ACB1988FDE}" type="slidenum">
              <a:rPr lang="en-US" smtClean="0"/>
              <a:pPr/>
              <a:t>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CBA6CA0-82CC-43C9-B58E-4E5B8D50E8D4}" type="slidenum">
              <a:rPr lang="zh-CN" altLang="id-ID" smtClean="0"/>
              <a:pPr/>
              <a:t>17</a:t>
            </a:fld>
            <a:endParaRPr lang="zh-CN" altLang="id-ID"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a:buFontTx/>
              <a:buChar char="•"/>
            </a:pPr>
            <a:r>
              <a:rPr lang="en-US" smtClean="0">
                <a:solidFill>
                  <a:srgbClr val="FFFF00"/>
                </a:solidFill>
                <a:latin typeface="Arial" charset="0"/>
              </a:rPr>
              <a:t>During Ramadan, eating habits change in many ways, not only do mealtimes change, but patterns of meals, the short of food eaten and caloric intake all change in a stereotyped way.</a:t>
            </a:r>
          </a:p>
          <a:p>
            <a:pPr>
              <a:buFontTx/>
              <a:buChar char="•"/>
            </a:pPr>
            <a:r>
              <a:rPr lang="en-US" smtClean="0">
                <a:solidFill>
                  <a:srgbClr val="FFFF00"/>
                </a:solidFill>
                <a:latin typeface="Arial" charset="0"/>
              </a:rPr>
              <a:t>There is an increase in post prandial physical activity during the nighttimes associated with observation of religious practices (Tarawih).</a:t>
            </a:r>
          </a:p>
          <a:p>
            <a:pPr>
              <a:buFontTx/>
              <a:buChar char="•"/>
            </a:pPr>
            <a:r>
              <a:rPr lang="en-US" smtClean="0">
                <a:solidFill>
                  <a:srgbClr val="FFFF00"/>
                </a:solidFill>
                <a:latin typeface="Arial" charset="0"/>
              </a:rPr>
              <a:t>Psychological changes due to the general spiritual atmosphere during Ramadan, which create a feeling of inner well-being, are also important.</a:t>
            </a:r>
          </a:p>
          <a:p>
            <a:pPr>
              <a:buFontTx/>
              <a:buChar char="•"/>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8CB93DD-B3C7-48ED-838A-7190C6BDF5ED}" type="slidenum">
              <a:rPr lang="zh-CN" altLang="id-ID" smtClean="0"/>
              <a:pPr/>
              <a:t>18</a:t>
            </a:fld>
            <a:endParaRPr lang="zh-CN" altLang="id-ID"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a:buFontTx/>
              <a:buChar char="•"/>
            </a:pPr>
            <a:r>
              <a:rPr lang="en-US" sz="900" smtClean="0">
                <a:solidFill>
                  <a:srgbClr val="FFFF00"/>
                </a:solidFill>
                <a:latin typeface="Arial" charset="0"/>
              </a:rPr>
              <a:t>Blood glucose levels fall during fasting, which triggers a homeostatic mechanism to prevent hypoglycemia, but in diabetic patient, the mechanism can be disrupted, and also perturbed by medication which increase glucose uptake or utilization.</a:t>
            </a:r>
          </a:p>
          <a:p>
            <a:pPr>
              <a:buFontTx/>
              <a:buChar char="•"/>
            </a:pPr>
            <a:r>
              <a:rPr lang="en-US" sz="900" smtClean="0">
                <a:solidFill>
                  <a:srgbClr val="FFFF00"/>
                </a:solidFill>
                <a:latin typeface="Arial" charset="0"/>
              </a:rPr>
              <a:t>There is a risk of hypoglycemia during daytime (may occur in 6% patients) and of hyperglycemia following If tar (occur in 3% patients).</a:t>
            </a:r>
          </a:p>
          <a:p>
            <a:pPr>
              <a:buFontTx/>
              <a:buChar char="•"/>
            </a:pPr>
            <a:r>
              <a:rPr lang="en-US" sz="900" smtClean="0">
                <a:solidFill>
                  <a:srgbClr val="FFFF00"/>
                </a:solidFill>
                <a:latin typeface="Arial" charset="0"/>
              </a:rPr>
              <a:t>Changes in timing medication are important</a:t>
            </a:r>
            <a:r>
              <a:rPr lang="en-US" sz="1000" smtClean="0">
                <a:solidFill>
                  <a:srgbClr val="FFFF00"/>
                </a:solidFill>
                <a:latin typeface="Arial" charset="0"/>
              </a:rPr>
              <a:t>.</a:t>
            </a:r>
          </a:p>
          <a:p>
            <a:pPr>
              <a:buFontTx/>
              <a:buChar char="•"/>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AA3DBED-838D-42A4-ACBE-149F1A23D484}" type="slidenum">
              <a:rPr lang="zh-CN" altLang="id-ID" smtClean="0"/>
              <a:pPr/>
              <a:t>21</a:t>
            </a:fld>
            <a:endParaRPr lang="zh-CN" altLang="id-ID"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a:buFontTx/>
              <a:buChar char="•"/>
            </a:pPr>
            <a:r>
              <a:rPr lang="en-US" sz="1000" smtClean="0">
                <a:solidFill>
                  <a:srgbClr val="FFFF00"/>
                </a:solidFill>
                <a:latin typeface="Arial" charset="0"/>
              </a:rPr>
              <a:t>Glucose oxidation in liver and muscles is spared as soon as increased quantities of FFA becomes available.</a:t>
            </a:r>
          </a:p>
          <a:p>
            <a:pPr>
              <a:buFontTx/>
              <a:buChar char="•"/>
            </a:pPr>
            <a:r>
              <a:rPr lang="en-US" sz="1000" smtClean="0">
                <a:solidFill>
                  <a:srgbClr val="FFFF00"/>
                </a:solidFill>
                <a:latin typeface="Arial" charset="0"/>
              </a:rPr>
              <a:t>At any point during Ramadan fast, a balance is reached at a plasma glucose level sufficient to ensure adequate brain function and at insulin and glucagon levels sufficient to prevent excessive depletion of previously stored nutrients.</a:t>
            </a:r>
          </a:p>
          <a:p>
            <a:pPr>
              <a:buFontTx/>
              <a:buChar char="•"/>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2F2A3BB-C5E2-4382-BB84-6186AE3CA28D}" type="slidenum">
              <a:rPr lang="en-US" smtClean="0"/>
              <a:pPr/>
              <a:t>28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12202F8-951D-4C4D-99C8-CA3489A99107}" type="slidenum">
              <a:rPr lang="en-US" smtClean="0"/>
              <a:pPr/>
              <a:t>29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A59676B-1BA1-47D4-A638-7BC2F8D2ADB0}" type="slidenum">
              <a:rPr lang="en-US" smtClean="0"/>
              <a:pPr/>
              <a:t>30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EB2AAF0-0EB1-47A2-BB6F-3D9202CBCA9F}" type="slidenum">
              <a:rPr lang="en-US" smtClean="0"/>
              <a:pPr/>
              <a:t>31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A880E66-AE91-49BC-8800-E5D07FABA50B}" type="slidenum">
              <a:rPr lang="en-US" smtClean="0"/>
              <a:pPr/>
              <a:t>32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1CD133A-29E4-4FD7-941C-1D37C1D54A32}" type="slidenum">
              <a:rPr lang="en-US" smtClean="0"/>
              <a:pPr/>
              <a:t>33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9B72C99-076D-4FFF-9D4B-42824AFAFB87}" type="slidenum">
              <a:rPr lang="en-US" smtClean="0"/>
              <a:pPr/>
              <a:t>34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DABACC7-BC67-42E1-B2D0-1B94D26F356A}" type="slidenum">
              <a:rPr lang="en-US"/>
              <a:pPr/>
              <a:t>35</a:t>
            </a:fld>
            <a:endParaRPr lang="en-US"/>
          </a:p>
        </p:txBody>
      </p:sp>
      <p:sp>
        <p:nvSpPr>
          <p:cNvPr id="1810434" name="Rectangle 7"/>
          <p:cNvSpPr txBox="1">
            <a:spLocks noGrp="1" noChangeArrowheads="1"/>
          </p:cNvSpPr>
          <p:nvPr/>
        </p:nvSpPr>
        <p:spPr bwMode="auto">
          <a:xfrm>
            <a:off x="3846513" y="9376827"/>
            <a:ext cx="2919412" cy="533743"/>
          </a:xfrm>
          <a:prstGeom prst="rect">
            <a:avLst/>
          </a:prstGeom>
          <a:noFill/>
          <a:ln w="9525">
            <a:noFill/>
            <a:miter lim="800000"/>
            <a:headEnd/>
            <a:tailEnd/>
          </a:ln>
        </p:spPr>
        <p:txBody>
          <a:bodyPr lIns="92050" tIns="46026" rIns="92050" bIns="46026" anchor="b"/>
          <a:lstStyle/>
          <a:p>
            <a:pPr algn="r" defTabSz="920750"/>
            <a:fld id="{9C384641-E6DA-42EF-B231-76F5DA1A18B8}" type="slidenum">
              <a:rPr lang="en-US" sz="1200"/>
              <a:pPr algn="r" defTabSz="920750"/>
              <a:t>35</a:t>
            </a:fld>
            <a:endParaRPr lang="en-US" sz="1200"/>
          </a:p>
        </p:txBody>
      </p:sp>
      <p:sp>
        <p:nvSpPr>
          <p:cNvPr id="1810435" name="Rectangle 2"/>
          <p:cNvSpPr>
            <a:spLocks noGrp="1" noRot="1" noChangeAspect="1" noChangeArrowheads="1" noTextEdit="1"/>
          </p:cNvSpPr>
          <p:nvPr>
            <p:ph type="sldImg"/>
          </p:nvPr>
        </p:nvSpPr>
        <p:spPr>
          <a:xfrm>
            <a:off x="985838" y="762000"/>
            <a:ext cx="4878387" cy="3659188"/>
          </a:xfrm>
          <a:ln/>
        </p:spPr>
      </p:sp>
      <p:sp>
        <p:nvSpPr>
          <p:cNvPr id="1810436" name="Rectangle 3"/>
          <p:cNvSpPr>
            <a:spLocks noGrp="1" noChangeArrowheads="1"/>
          </p:cNvSpPr>
          <p:nvPr>
            <p:ph type="body" idx="1"/>
          </p:nvPr>
        </p:nvSpPr>
        <p:spPr/>
        <p:txBody>
          <a:bodyPr lIns="92050" tIns="46026" rIns="92050" bIns="46026"/>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78DEA68-E0CC-4ED6-AA63-26FEFF83E5AE}" type="slidenum">
              <a:rPr lang="en-US"/>
              <a:pPr/>
              <a:t>36</a:t>
            </a:fld>
            <a:endParaRPr lang="en-US"/>
          </a:p>
        </p:txBody>
      </p:sp>
      <p:sp>
        <p:nvSpPr>
          <p:cNvPr id="1812482" name="Rectangle 7"/>
          <p:cNvSpPr txBox="1">
            <a:spLocks noGrp="1" noChangeArrowheads="1"/>
          </p:cNvSpPr>
          <p:nvPr/>
        </p:nvSpPr>
        <p:spPr bwMode="auto">
          <a:xfrm>
            <a:off x="3846513" y="9376827"/>
            <a:ext cx="2919412" cy="533743"/>
          </a:xfrm>
          <a:prstGeom prst="rect">
            <a:avLst/>
          </a:prstGeom>
          <a:noFill/>
          <a:ln w="9525">
            <a:noFill/>
            <a:miter lim="800000"/>
            <a:headEnd/>
            <a:tailEnd/>
          </a:ln>
        </p:spPr>
        <p:txBody>
          <a:bodyPr lIns="92050" tIns="46026" rIns="92050" bIns="46026" anchor="b"/>
          <a:lstStyle/>
          <a:p>
            <a:pPr algn="r" defTabSz="920750"/>
            <a:fld id="{05D57212-599D-4CDB-890B-A6B15241B873}" type="slidenum">
              <a:rPr lang="en-US" sz="1200"/>
              <a:pPr algn="r" defTabSz="920750"/>
              <a:t>36</a:t>
            </a:fld>
            <a:endParaRPr lang="en-US" sz="1200"/>
          </a:p>
        </p:txBody>
      </p:sp>
      <p:sp>
        <p:nvSpPr>
          <p:cNvPr id="1812483" name="Rectangle 2"/>
          <p:cNvSpPr>
            <a:spLocks noGrp="1" noRot="1" noChangeAspect="1" noChangeArrowheads="1" noTextEdit="1"/>
          </p:cNvSpPr>
          <p:nvPr>
            <p:ph type="sldImg"/>
          </p:nvPr>
        </p:nvSpPr>
        <p:spPr>
          <a:xfrm>
            <a:off x="985838" y="762000"/>
            <a:ext cx="4878387" cy="3659188"/>
          </a:xfrm>
          <a:ln/>
        </p:spPr>
      </p:sp>
      <p:sp>
        <p:nvSpPr>
          <p:cNvPr id="1812484" name="Rectangle 3"/>
          <p:cNvSpPr>
            <a:spLocks noGrp="1" noChangeArrowheads="1"/>
          </p:cNvSpPr>
          <p:nvPr>
            <p:ph type="body" idx="1"/>
          </p:nvPr>
        </p:nvSpPr>
        <p:spPr/>
        <p:txBody>
          <a:bodyPr lIns="92050" tIns="46026" rIns="92050" bIns="46026"/>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8C9E855-ABFE-48DC-A65C-31B95F05F540}" type="slidenum">
              <a:rPr lang="en-US" smtClean="0"/>
              <a:pPr/>
              <a:t>37</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A86EA9C-61F6-429B-95C0-ADC23D985C9E}" type="slidenum">
              <a:rPr lang="en-US" smtClean="0"/>
              <a:pPr/>
              <a:t>38</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ED1EE4E-8123-4662-9BC2-6CFA509E52D8}" type="slidenum">
              <a:rPr lang="en-US" smtClean="0"/>
              <a:pPr/>
              <a:t>39</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1D79606-8989-4462-9654-68FEC1876BB5}" type="slidenum">
              <a:rPr lang="en-US" smtClean="0"/>
              <a:pPr/>
              <a:t>40</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218EAF4-00EB-423E-BB9F-4739682F8ADE}" type="slidenum">
              <a:rPr lang="en-US" smtClean="0"/>
              <a:pPr/>
              <a:t>41</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9F24B-E3C8-444D-9EF4-835395A43D41}" type="slidenum">
              <a:rPr lang="en-US"/>
              <a:pPr/>
              <a:t>42</a:t>
            </a:fld>
            <a:endParaRPr lang="en-US"/>
          </a:p>
        </p:txBody>
      </p:sp>
      <p:sp>
        <p:nvSpPr>
          <p:cNvPr id="1713154" name="Rectangle 2"/>
          <p:cNvSpPr>
            <a:spLocks noGrp="1" noRot="1" noChangeAspect="1" noChangeArrowheads="1" noTextEdit="1"/>
          </p:cNvSpPr>
          <p:nvPr>
            <p:ph type="sldImg"/>
          </p:nvPr>
        </p:nvSpPr>
        <p:spPr>
          <a:ln/>
        </p:spPr>
      </p:sp>
      <p:sp>
        <p:nvSpPr>
          <p:cNvPr id="171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E26CC2A-8343-4E8D-9E3E-5F8F8C601BE7}" type="slidenum">
              <a:rPr lang="en-US" smtClean="0"/>
              <a:pPr/>
              <a:t>43</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D8367B5-752B-4B30-89D4-F712904C00E0}" type="slidenum">
              <a:rPr lang="en-US" smtClean="0"/>
              <a:pPr/>
              <a:t>44</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5956176-6C58-4B48-A240-C6157D22CB51}" type="slidenum">
              <a:rPr lang="en-US" smtClean="0"/>
              <a:pPr/>
              <a:t>6</a:t>
            </a:fld>
            <a:endParaRPr lang="en-US" smtClean="0"/>
          </a:p>
        </p:txBody>
      </p:sp>
      <p:sp>
        <p:nvSpPr>
          <p:cNvPr id="76803" name="Rectangle 2"/>
          <p:cNvSpPr>
            <a:spLocks noGrp="1" noRot="1" noChangeAspect="1" noChangeArrowheads="1" noTextEdit="1"/>
          </p:cNvSpPr>
          <p:nvPr>
            <p:ph type="sldImg"/>
          </p:nvPr>
        </p:nvSpPr>
        <p:spPr>
          <a:xfrm>
            <a:off x="928688" y="735013"/>
            <a:ext cx="4841875" cy="3632200"/>
          </a:xfrm>
          <a:ln/>
        </p:spPr>
      </p:sp>
      <p:sp>
        <p:nvSpPr>
          <p:cNvPr id="76804" name="Rectangle 3"/>
          <p:cNvSpPr>
            <a:spLocks noGrp="1" noChangeArrowheads="1"/>
          </p:cNvSpPr>
          <p:nvPr>
            <p:ph type="body" idx="1"/>
          </p:nvPr>
        </p:nvSpPr>
        <p:spPr>
          <a:xfrm>
            <a:off x="884238" y="4664075"/>
            <a:ext cx="5003800" cy="4500563"/>
          </a:xfrm>
          <a:noFill/>
          <a:ln/>
        </p:spPr>
        <p:txBody>
          <a:bodyPr lIns="91609" tIns="45805" rIns="91609" bIns="45805"/>
          <a:lstStyle/>
          <a:p>
            <a:pPr eaLnBrk="1" hangingPunct="1"/>
            <a:r>
              <a:rPr lang="en-US" b="1" smtClean="0"/>
              <a:t>Developed by Derek Le Roith, M.D., Ph.D.</a:t>
            </a:r>
          </a:p>
          <a:p>
            <a:pPr eaLnBrk="1" hangingPunct="1"/>
            <a:r>
              <a:rPr lang="en-US" b="1" smtClean="0"/>
              <a:t>Aventis Dinner 2000</a:t>
            </a:r>
          </a:p>
          <a:p>
            <a:pPr eaLnBrk="1" hangingPunct="1"/>
            <a:r>
              <a:rPr lang="en-US" b="1" smtClean="0"/>
              <a:t>Slide 3</a:t>
            </a:r>
          </a:p>
          <a:p>
            <a:pPr eaLnBrk="1" hangingPunct="1"/>
            <a:r>
              <a:rPr lang="en-US" b="1" smtClean="0"/>
              <a:t>Type 2 Diabetes</a:t>
            </a:r>
            <a:r>
              <a:rPr lang="en-US" smtClean="0"/>
              <a:t>:</a:t>
            </a:r>
          </a:p>
          <a:p>
            <a:pPr eaLnBrk="1" hangingPunct="1"/>
            <a:r>
              <a:rPr lang="en-US" smtClean="0"/>
              <a:t>Two Defects</a:t>
            </a:r>
          </a:p>
          <a:p>
            <a:pPr eaLnBrk="1" hangingPunct="1">
              <a:spcBef>
                <a:spcPct val="75000"/>
              </a:spcBef>
            </a:pPr>
            <a:r>
              <a:rPr lang="en-US" smtClean="0"/>
              <a:t>The pathophysiology of type 2 diabetes mellitus is related to two defects. The clinical expression of this disease usually requires the presence of both impaired insulin secretion and insulin resistance. These traits are thought to be genetically determined although the genes have not yet been identified. Environmental factors, such as obesity, a high-fat diet, physical inactivity, or some medications, usually participate in the expression of these traits. Individuals with one genetic defect, with or without an environmental trigger, may demonstrate impaired glucose tolerance or impaired fasting glucose but do not typically develop frank diabetes. In most instances, both </a:t>
            </a:r>
            <a:r>
              <a:rPr lang="en-US" smtClean="0">
                <a:sym typeface="Symbol" pitchFamily="18" charset="2"/>
              </a:rPr>
              <a:t></a:t>
            </a:r>
            <a:r>
              <a:rPr lang="en-US" smtClean="0"/>
              <a:t>-cell dysfunction and insulin resistance are required for the development of the hyperglycemia of type 2 diabetes.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7F73EFF-62AA-4D29-A087-585EBC5D53AF}" type="slidenum">
              <a:rPr lang="en-US" smtClean="0"/>
              <a:pPr/>
              <a:t>45</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5C05925-231B-407B-AE21-95288CBB3793}" type="slidenum">
              <a:rPr lang="en-US" smtClean="0"/>
              <a:pPr/>
              <a:t>46</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48E193B-BE8B-43A8-84A1-027A492E010A}" type="slidenum">
              <a:rPr lang="en-US" smtClean="0"/>
              <a:pPr/>
              <a:t>48</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C5964CA-B615-4721-A70A-613CDDDE2D86}" type="slidenum">
              <a:rPr lang="en-US" smtClean="0"/>
              <a:pPr/>
              <a:t>49</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80DB7ED-2992-4992-BA49-7B3368B71631}" type="slidenum">
              <a:rPr lang="en-US" smtClean="0"/>
              <a:pPr/>
              <a:t>50</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8BDF879-CA37-4A65-8576-51DD2FFB6554}" type="slidenum">
              <a:rPr lang="en-US" smtClean="0"/>
              <a:pPr/>
              <a:t>51</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2642958-3A4C-4A79-A145-030D3C8EEEAB}" type="slidenum">
              <a:rPr lang="en-US" smtClean="0"/>
              <a:pPr/>
              <a:t>52</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B843B57-A8BE-4E4E-AF47-1633B41D0D93}" type="slidenum">
              <a:rPr lang="en-US" smtClean="0"/>
              <a:pPr/>
              <a:t>53</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F1E648E-D307-4E77-A152-AC93CD8E1EDF}" type="slidenum">
              <a:rPr lang="en-US" smtClean="0"/>
              <a:pPr/>
              <a:t>54</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E3B75A4B-3DC0-49F3-B757-D606D47AF5FD}" type="slidenum">
              <a:rPr lang="en-US" smtClean="0"/>
              <a:pPr/>
              <a:t>60</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49688" y="9377363"/>
            <a:ext cx="2946400" cy="495300"/>
          </a:xfrm>
          <a:prstGeom prst="rect">
            <a:avLst/>
          </a:prstGeom>
          <a:noFill/>
          <a:ln w="9525">
            <a:noFill/>
            <a:miter lim="800000"/>
            <a:headEnd/>
            <a:tailEnd/>
          </a:ln>
        </p:spPr>
        <p:txBody>
          <a:bodyPr lIns="93177" tIns="46589" rIns="93177" bIns="46589" anchor="b"/>
          <a:lstStyle/>
          <a:p>
            <a:pPr algn="r" defTabSz="931863"/>
            <a:fld id="{F155DEE3-0054-4902-AFFD-76CF7FA485A9}" type="slidenum">
              <a:rPr lang="en-US" sz="1200"/>
              <a:pPr algn="r" defTabSz="931863"/>
              <a:t>7</a:t>
            </a:fld>
            <a:endParaRPr lang="en-US" sz="1200"/>
          </a:p>
        </p:txBody>
      </p:sp>
      <p:sp>
        <p:nvSpPr>
          <p:cNvPr id="77827" name="Rectangle 2"/>
          <p:cNvSpPr>
            <a:spLocks noGrp="1" noRot="1" noChangeAspect="1" noChangeArrowheads="1" noTextEdit="1"/>
          </p:cNvSpPr>
          <p:nvPr>
            <p:ph type="sldImg"/>
          </p:nvPr>
        </p:nvSpPr>
        <p:spPr>
          <a:xfrm>
            <a:off x="931863" y="738188"/>
            <a:ext cx="4938712" cy="3705225"/>
          </a:xfrm>
          <a:ln/>
        </p:spPr>
      </p:sp>
      <p:sp>
        <p:nvSpPr>
          <p:cNvPr id="77828" name="Rectangle 3"/>
          <p:cNvSpPr>
            <a:spLocks noGrp="1" noChangeArrowheads="1"/>
          </p:cNvSpPr>
          <p:nvPr>
            <p:ph type="body" idx="1"/>
          </p:nvPr>
        </p:nvSpPr>
        <p:spPr>
          <a:noFill/>
          <a:ln/>
        </p:spPr>
        <p:txBody>
          <a:bodyPr lIns="93172" tIns="46587" rIns="93172" bIns="46587"/>
          <a:lstStyle/>
          <a:p>
            <a:pPr eaLnBrk="1" hangingPunct="1"/>
            <a:endParaRPr lang="en-US" sz="11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FBE5D19-88CC-4F8A-B456-6A46606D576D}" type="slidenum">
              <a:rPr lang="en-US" smtClean="0"/>
              <a:pPr/>
              <a:t>61</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3DAE6E4-426B-43E4-B618-8D37F31F5927}" type="slidenum">
              <a:rPr lang="en-US" smtClean="0"/>
              <a:pPr/>
              <a:t>8</a:t>
            </a:fld>
            <a:endParaRPr lang="en-US" smtClean="0"/>
          </a:p>
        </p:txBody>
      </p:sp>
      <p:sp>
        <p:nvSpPr>
          <p:cNvPr id="78851" name="Rectangle 2"/>
          <p:cNvSpPr>
            <a:spLocks noGrp="1" noRot="1" noChangeAspect="1" noChangeArrowheads="1" noTextEdit="1"/>
          </p:cNvSpPr>
          <p:nvPr>
            <p:ph type="sldImg"/>
          </p:nvPr>
        </p:nvSpPr>
        <p:spPr>
          <a:xfrm>
            <a:off x="933450" y="741363"/>
            <a:ext cx="4933950" cy="3702050"/>
          </a:xfrm>
          <a:ln/>
        </p:spPr>
      </p:sp>
      <p:sp>
        <p:nvSpPr>
          <p:cNvPr id="78852" name="Rectangle 3"/>
          <p:cNvSpPr>
            <a:spLocks noGrp="1" noChangeArrowheads="1"/>
          </p:cNvSpPr>
          <p:nvPr>
            <p:ph type="body" idx="1"/>
          </p:nvPr>
        </p:nvSpPr>
        <p:spPr>
          <a:xfrm>
            <a:off x="906463" y="4691063"/>
            <a:ext cx="4984750" cy="4441825"/>
          </a:xfrm>
          <a:noFill/>
          <a:ln/>
        </p:spPr>
        <p:txBody>
          <a:bodyPr lIns="92757" tIns="46380" rIns="92757" bIns="46380"/>
          <a:lstStyle/>
          <a:p>
            <a:pPr eaLnBrk="1" hangingPunct="1"/>
            <a:r>
              <a:rPr lang="en-US" altLang="en-US" b="1" smtClean="0"/>
              <a:t>Hyperglycemia</a:t>
            </a:r>
          </a:p>
          <a:p>
            <a:pPr eaLnBrk="1" hangingPunct="1"/>
            <a:r>
              <a:rPr lang="en-US" altLang="en-US" b="1" smtClean="0"/>
              <a:t>The Defining Feature of Diabetes</a:t>
            </a:r>
            <a:endParaRPr lang="en-US" altLang="en-US" smtClean="0"/>
          </a:p>
          <a:p>
            <a:pPr eaLnBrk="1" hangingPunct="1"/>
            <a:r>
              <a:rPr lang="en-US" altLang="en-US" smtClean="0"/>
              <a:t>KEY POINTS</a:t>
            </a:r>
          </a:p>
          <a:p>
            <a:pPr eaLnBrk="1" hangingPunct="1"/>
            <a:r>
              <a:rPr lang="en-US" altLang="en-US" smtClean="0"/>
              <a:t>• Persistent hyperglycemia is the hallmark of all forms of diabetes</a:t>
            </a:r>
          </a:p>
          <a:p>
            <a:pPr eaLnBrk="1" hangingPunct="1"/>
            <a:r>
              <a:rPr lang="en-US" altLang="en-US" smtClean="0"/>
              <a:t>• Hyperglycemia results from excessive hepatic glucose production as</a:t>
            </a:r>
          </a:p>
          <a:p>
            <a:pPr eaLnBrk="1" hangingPunct="1"/>
            <a:r>
              <a:rPr lang="en-US" altLang="en-US" smtClean="0"/>
              <a:t>well as from impaired glucose clearance caused by defects in insulin</a:t>
            </a:r>
          </a:p>
          <a:p>
            <a:pPr eaLnBrk="1" hangingPunct="1"/>
            <a:r>
              <a:rPr lang="en-US" altLang="en-US" smtClean="0"/>
              <a:t>secretion, insulin action, or both</a:t>
            </a:r>
          </a:p>
          <a:p>
            <a:pPr eaLnBrk="1" hangingPunct="1"/>
            <a:r>
              <a:rPr lang="en-US" altLang="en-US" smtClean="0"/>
              <a:t>• Chronic hyperglycemia causes long-term tissue damage in organs</a:t>
            </a:r>
          </a:p>
          <a:p>
            <a:pPr eaLnBrk="1" hangingPunct="1"/>
            <a:r>
              <a:rPr lang="en-US" altLang="en-US" smtClean="0"/>
              <a:t>throughout the body</a:t>
            </a:r>
          </a:p>
          <a:p>
            <a:pPr eaLnBrk="1" hangingPunct="1"/>
            <a:r>
              <a:rPr lang="en-US" altLang="en-US" smtClean="0"/>
              <a:t>Diabetes mellitus is a group of complex metabolic disorders marked by</a:t>
            </a:r>
          </a:p>
          <a:p>
            <a:pPr eaLnBrk="1" hangingPunct="1"/>
            <a:r>
              <a:rPr lang="en-US" altLang="en-US" smtClean="0"/>
              <a:t>persistent hyperglycemia. Hyperglycemia results from excessive glucose</a:t>
            </a:r>
          </a:p>
          <a:p>
            <a:pPr eaLnBrk="1" hangingPunct="1"/>
            <a:r>
              <a:rPr lang="en-US" altLang="en-US" smtClean="0"/>
              <a:t>production by the liver as well as from impaired glucose clearance due</a:t>
            </a:r>
          </a:p>
          <a:p>
            <a:pPr eaLnBrk="1" hangingPunct="1"/>
            <a:r>
              <a:rPr lang="en-US" altLang="en-US" smtClean="0"/>
              <a:t>to defects in insulin secretion, insulin action, or both.1</a:t>
            </a:r>
          </a:p>
          <a:p>
            <a:pPr eaLnBrk="1" hangingPunct="1"/>
            <a:r>
              <a:rPr lang="en-US" altLang="en-US" smtClean="0"/>
              <a:t>The chronic hyperglycemia of diabetes is associated with long-term tissue</a:t>
            </a:r>
          </a:p>
          <a:p>
            <a:pPr eaLnBrk="1" hangingPunct="1"/>
            <a:r>
              <a:rPr lang="en-US" altLang="en-US" smtClean="0"/>
              <a:t>damage involving various organs in the body, most notably the eyes, kidneys,</a:t>
            </a:r>
          </a:p>
          <a:p>
            <a:pPr eaLnBrk="1" hangingPunct="1"/>
            <a:r>
              <a:rPr lang="en-US" altLang="en-US" smtClean="0"/>
              <a:t>nerves, heart, and blood vessels.1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FF0EF6B-E460-4301-9107-448BE78C7E65}" type="slidenum">
              <a:rPr lang="en-US" smtClean="0"/>
              <a:pPr/>
              <a:t>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1FACB7D-D13B-4914-A5DE-EF8714DD79FB}" type="slidenum">
              <a:rPr lang="en-US" smtClean="0"/>
              <a:pPr/>
              <a:t>10</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E0CE229-FB23-4BDF-A0F8-383B73EA3568}" type="slidenum">
              <a:rPr lang="zh-CN" altLang="id-ID" smtClean="0"/>
              <a:pPr/>
              <a:t>11</a:t>
            </a:fld>
            <a:endParaRPr lang="zh-CN" altLang="id-ID"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a:spcBef>
                <a:spcPct val="50000"/>
              </a:spcBef>
              <a:buFontTx/>
              <a:buChar char="•"/>
            </a:pPr>
            <a:r>
              <a:rPr lang="en-US" sz="4000" smtClean="0">
                <a:solidFill>
                  <a:srgbClr val="FFFF00"/>
                </a:solidFill>
                <a:latin typeface="Arial" charset="0"/>
              </a:rPr>
              <a:t>Fasting at Ramadan is one of the five pillars of Islam</a:t>
            </a:r>
          </a:p>
          <a:p>
            <a:pPr>
              <a:spcBef>
                <a:spcPct val="50000"/>
              </a:spcBef>
              <a:buFontTx/>
              <a:buChar char="•"/>
            </a:pPr>
            <a:r>
              <a:rPr lang="en-US" sz="4000" smtClean="0">
                <a:solidFill>
                  <a:srgbClr val="FFFF00"/>
                </a:solidFill>
                <a:latin typeface="Arial" charset="0"/>
              </a:rPr>
              <a:t>However when fasting significantly alters the health of the persons fasting or if the persons is ill, one is exempted from fasting.</a:t>
            </a:r>
          </a:p>
          <a:p>
            <a:pPr>
              <a:buFontTx/>
              <a:buChar char="•"/>
            </a:pPr>
            <a:r>
              <a:rPr lang="en-US" sz="1400" smtClean="0">
                <a:solidFill>
                  <a:srgbClr val="FFFF00"/>
                </a:solidFill>
                <a:latin typeface="Arial" charset="0"/>
              </a:rPr>
              <a:t>Unfortunately, a significant number of sick people insist on fasting. They do not see themselves as having a desease and choose to fast. </a:t>
            </a:r>
          </a:p>
          <a:p>
            <a:pPr>
              <a:buFontTx/>
              <a:buChar char="•"/>
            </a:pPr>
            <a:r>
              <a:rPr lang="en-US" sz="1400" smtClean="0">
                <a:solidFill>
                  <a:srgbClr val="FFFF00"/>
                </a:solidFill>
                <a:latin typeface="Arial" charset="0"/>
              </a:rPr>
              <a:t>From the point of view of Islam, this exception represent more than simple permission not to fast. This problem arises particularly for diabetic patients and it affect the ill, their families, the teologians and society to find a common solution.</a:t>
            </a:r>
            <a:endParaRPr lang="en-US" smtClean="0">
              <a:solidFill>
                <a:srgbClr val="FFFF00"/>
              </a:solidFill>
              <a:latin typeface="Arial" charset="0"/>
            </a:endParaRP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7698FE7-B075-4AE1-B79F-615066B22CBF}" type="slidenum">
              <a:rPr lang="zh-CN" altLang="id-ID" smtClean="0"/>
              <a:pPr/>
              <a:t>13</a:t>
            </a:fld>
            <a:endParaRPr lang="zh-CN" altLang="id-ID"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a:buFontTx/>
              <a:buChar char="•"/>
            </a:pPr>
            <a:r>
              <a:rPr lang="en-US" smtClean="0">
                <a:solidFill>
                  <a:srgbClr val="FFFF00"/>
                </a:solidFill>
                <a:latin typeface="Arial" charset="0"/>
              </a:rPr>
              <a:t>During Ramadan, eating habits change in many ways, not only do mealtimes change, but patterns of meals, the short of food eaten and caloric intake all change in a stereotyped way.</a:t>
            </a:r>
          </a:p>
          <a:p>
            <a:pPr>
              <a:buFontTx/>
              <a:buChar char="•"/>
            </a:pPr>
            <a:r>
              <a:rPr lang="en-US" smtClean="0">
                <a:solidFill>
                  <a:srgbClr val="FFFF00"/>
                </a:solidFill>
                <a:latin typeface="Arial" charset="0"/>
              </a:rPr>
              <a:t>There is an increase in post prandial physical activity during the nighttimes associated with observation of religious practices (Tarawih).</a:t>
            </a:r>
          </a:p>
          <a:p>
            <a:pPr>
              <a:buFontTx/>
              <a:buChar char="•"/>
            </a:pPr>
            <a:r>
              <a:rPr lang="en-US" smtClean="0">
                <a:solidFill>
                  <a:srgbClr val="FFFF00"/>
                </a:solidFill>
                <a:latin typeface="Arial" charset="0"/>
              </a:rPr>
              <a:t>Psychological changes due to the general spiritual atmosphere during Ramadan, which create a feeling of inner well-being, are also important.</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1B"/>
            </a:gs>
            <a:gs pos="100000">
              <a:srgbClr val="000066"/>
            </a:gs>
          </a:gsLst>
          <a:lin ang="5400000" scaled="1"/>
        </a:gradFill>
        <a:effectLst/>
      </p:bgPr>
    </p:bg>
    <p:spTree>
      <p:nvGrpSpPr>
        <p:cNvPr id="1" name=""/>
        <p:cNvGrpSpPr/>
        <p:nvPr/>
      </p:nvGrpSpPr>
      <p:grpSpPr>
        <a:xfrm>
          <a:off x="0" y="0"/>
          <a:ext cx="0" cy="0"/>
          <a:chOff x="0" y="0"/>
          <a:chExt cx="0" cy="0"/>
        </a:xfrm>
      </p:grpSpPr>
      <p:pic>
        <p:nvPicPr>
          <p:cNvPr id="1028" name="Picture 27" descr="ESSAI FOND dia 30 a petit"/>
          <p:cNvPicPr>
            <a:picLocks noChangeAspect="1" noChangeArrowheads="1"/>
          </p:cNvPicPr>
          <p:nvPr userDrawn="1"/>
        </p:nvPicPr>
        <p:blipFill>
          <a:blip r:embed="rId16">
            <a:clrChange>
              <a:clrFrom>
                <a:srgbClr val="0F0E68"/>
              </a:clrFrom>
              <a:clrTo>
                <a:srgbClr val="0F0E68">
                  <a:alpha val="0"/>
                </a:srgbClr>
              </a:clrTo>
            </a:clrChange>
          </a:blip>
          <a:srcRect/>
          <a:stretch>
            <a:fillRect/>
          </a:stretch>
        </p:blipFill>
        <p:spPr bwMode="auto">
          <a:xfrm>
            <a:off x="7724775" y="5795963"/>
            <a:ext cx="1419225" cy="1062037"/>
          </a:xfrm>
          <a:prstGeom prst="rect">
            <a:avLst/>
          </a:prstGeom>
          <a:noFill/>
          <a:ln w="9525">
            <a:noFill/>
            <a:miter lim="800000"/>
            <a:headEnd/>
            <a:tailEnd/>
          </a:ln>
        </p:spPr>
      </p:pic>
      <p:graphicFrame>
        <p:nvGraphicFramePr>
          <p:cNvPr id="1026" name="Object 29"/>
          <p:cNvGraphicFramePr>
            <a:graphicFrameLocks noChangeAspect="1"/>
          </p:cNvGraphicFramePr>
          <p:nvPr/>
        </p:nvGraphicFramePr>
        <p:xfrm>
          <a:off x="0" y="0"/>
          <a:ext cx="1587500" cy="560388"/>
        </p:xfrm>
        <a:graphic>
          <a:graphicData uri="http://schemas.openxmlformats.org/presentationml/2006/ole">
            <p:oleObj spid="_x0000_s1026" name="Photo Editor Photo" r:id="rId17" imgW="11247619" imgH="4858428" progId="">
              <p:embed/>
            </p:oleObj>
          </a:graphicData>
        </a:graphic>
      </p:graphicFrame>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5778" name="Rectangle 2"/>
          <p:cNvSpPr>
            <a:spLocks noGrp="1" noChangeArrowheads="1"/>
          </p:cNvSpPr>
          <p:nvPr>
            <p:ph type="ctrTitle"/>
          </p:nvPr>
        </p:nvSpPr>
        <p:spPr bwMode="auto">
          <a:xfrm>
            <a:off x="0" y="1190625"/>
            <a:ext cx="9144000" cy="1087438"/>
          </a:xfrm>
          <a:ln>
            <a:miter lim="800000"/>
            <a:headEnd/>
            <a:tailEnd/>
          </a:ln>
        </p:spPr>
        <p:txBody>
          <a:bodyPr vert="horz" wrap="square" lIns="91440" tIns="45720" rIns="91440" bIns="45720" numCol="1" anchor="t" anchorCtr="0" compatLnSpc="1">
            <a:prstTxWarp prst="textNoShape">
              <a:avLst/>
            </a:prstTxWarp>
          </a:bodyPr>
          <a:lstStyle/>
          <a:p>
            <a:pPr>
              <a:defRPr/>
            </a:pPr>
            <a:r>
              <a:rPr lang="en-US" sz="4000" b="1" dirty="0" smtClean="0">
                <a:solidFill>
                  <a:srgbClr val="FF9933"/>
                </a:solidFill>
                <a:effectLst>
                  <a:outerShdw blurRad="38100" dist="38100" dir="2700000" algn="tl">
                    <a:srgbClr val="000000"/>
                  </a:outerShdw>
                </a:effectLst>
                <a:latin typeface="Georgia" pitchFamily="18" charset="0"/>
              </a:rPr>
              <a:t>Management of type 2 diabetes</a:t>
            </a:r>
            <a:br>
              <a:rPr lang="en-US" sz="4000" b="1" dirty="0" smtClean="0">
                <a:solidFill>
                  <a:srgbClr val="FF9933"/>
                </a:solidFill>
                <a:effectLst>
                  <a:outerShdw blurRad="38100" dist="38100" dir="2700000" algn="tl">
                    <a:srgbClr val="000000"/>
                  </a:outerShdw>
                </a:effectLst>
                <a:latin typeface="Georgia" pitchFamily="18" charset="0"/>
              </a:rPr>
            </a:br>
            <a:r>
              <a:rPr lang="en-US" sz="4000" b="1" dirty="0" smtClean="0">
                <a:solidFill>
                  <a:srgbClr val="FF9933"/>
                </a:solidFill>
                <a:effectLst>
                  <a:outerShdw blurRad="38100" dist="38100" dir="2700000" algn="tl">
                    <a:srgbClr val="000000"/>
                  </a:outerShdw>
                </a:effectLst>
                <a:latin typeface="Georgia" pitchFamily="18" charset="0"/>
              </a:rPr>
              <a:t>during Ramadan</a:t>
            </a:r>
          </a:p>
        </p:txBody>
      </p:sp>
      <p:pic>
        <p:nvPicPr>
          <p:cNvPr id="15363" name="Picture 4"/>
          <p:cNvPicPr>
            <a:picLocks noChangeAspect="1" noChangeArrowheads="1"/>
          </p:cNvPicPr>
          <p:nvPr/>
        </p:nvPicPr>
        <p:blipFill>
          <a:blip r:embed="rId3"/>
          <a:srcRect/>
          <a:stretch>
            <a:fillRect/>
          </a:stretch>
        </p:blipFill>
        <p:spPr bwMode="auto">
          <a:xfrm>
            <a:off x="1635125" y="2979738"/>
            <a:ext cx="6030913" cy="84137"/>
          </a:xfrm>
          <a:prstGeom prst="rect">
            <a:avLst/>
          </a:prstGeom>
          <a:noFill/>
          <a:ln w="9525">
            <a:noFill/>
            <a:miter lim="800000"/>
            <a:headEnd/>
            <a:tailEnd/>
          </a:ln>
        </p:spPr>
      </p:pic>
      <p:sp>
        <p:nvSpPr>
          <p:cNvPr id="1355784" name="Rectangle 8"/>
          <p:cNvSpPr>
            <a:spLocks noChangeArrowheads="1"/>
          </p:cNvSpPr>
          <p:nvPr/>
        </p:nvSpPr>
        <p:spPr bwMode="auto">
          <a:xfrm>
            <a:off x="0" y="3808413"/>
            <a:ext cx="9144000" cy="2351087"/>
          </a:xfrm>
          <a:prstGeom prst="rect">
            <a:avLst/>
          </a:prstGeom>
          <a:noFill/>
          <a:ln w="9525">
            <a:noFill/>
            <a:miter lim="800000"/>
            <a:headEnd/>
            <a:tailEnd/>
          </a:ln>
        </p:spPr>
        <p:txBody>
          <a:bodyPr/>
          <a:lstStyle/>
          <a:p>
            <a:pPr algn="ctr">
              <a:defRPr/>
            </a:pPr>
            <a:r>
              <a:rPr lang="en-US" sz="3000" b="1" dirty="0">
                <a:solidFill>
                  <a:srgbClr val="FFFF00"/>
                </a:solidFill>
                <a:effectLst>
                  <a:outerShdw blurRad="38100" dist="38100" dir="2700000" algn="tl">
                    <a:srgbClr val="000000"/>
                  </a:outerShdw>
                </a:effectLst>
                <a:latin typeface="Georgia" pitchFamily="18" charset="0"/>
              </a:rPr>
              <a:t>Prof. Quazi Tarikul Islam</a:t>
            </a:r>
          </a:p>
          <a:p>
            <a:pPr algn="ctr">
              <a:defRPr/>
            </a:pPr>
            <a:r>
              <a:rPr lang="en-US" sz="1800" b="1" dirty="0">
                <a:solidFill>
                  <a:srgbClr val="FFFF00"/>
                </a:solidFill>
                <a:effectLst>
                  <a:outerShdw blurRad="38100" dist="38100" dir="2700000" algn="tl">
                    <a:srgbClr val="000000"/>
                  </a:outerShdw>
                </a:effectLst>
                <a:latin typeface="Georgia" pitchFamily="18" charset="0"/>
              </a:rPr>
              <a:t>                                              FCPS, FACP, FRCP</a:t>
            </a:r>
            <a:r>
              <a:rPr lang="en-US" sz="2400" b="1" dirty="0">
                <a:solidFill>
                  <a:srgbClr val="FFFF00"/>
                </a:solidFill>
                <a:effectLst>
                  <a:outerShdw blurRad="38100" dist="38100" dir="2700000" algn="tl">
                    <a:srgbClr val="000000"/>
                  </a:outerShdw>
                </a:effectLst>
                <a:latin typeface="Georgia" pitchFamily="18" charset="0"/>
              </a:rPr>
              <a:t/>
            </a:r>
            <a:br>
              <a:rPr lang="en-US" sz="2400" b="1" dirty="0">
                <a:solidFill>
                  <a:srgbClr val="FFFF00"/>
                </a:solidFill>
                <a:effectLst>
                  <a:outerShdw blurRad="38100" dist="38100" dir="2700000" algn="tl">
                    <a:srgbClr val="000000"/>
                  </a:outerShdw>
                </a:effectLst>
                <a:latin typeface="Georgia" pitchFamily="18" charset="0"/>
              </a:rPr>
            </a:br>
            <a:r>
              <a:rPr lang="en-US" sz="1000" b="1" dirty="0">
                <a:solidFill>
                  <a:schemeClr val="bg1"/>
                </a:solidFill>
                <a:effectLst>
                  <a:outerShdw blurRad="38100" dist="38100" dir="2700000" algn="tl">
                    <a:srgbClr val="000000"/>
                  </a:outerShdw>
                </a:effectLst>
                <a:latin typeface="Georgia" pitchFamily="18" charset="0"/>
              </a:rPr>
              <a:t/>
            </a:r>
            <a:br>
              <a:rPr lang="en-US" sz="1000" b="1" dirty="0">
                <a:solidFill>
                  <a:schemeClr val="bg1"/>
                </a:solidFill>
                <a:effectLst>
                  <a:outerShdw blurRad="38100" dist="38100" dir="2700000" algn="tl">
                    <a:srgbClr val="000000"/>
                  </a:outerShdw>
                </a:effectLst>
                <a:latin typeface="Georgia" pitchFamily="18" charset="0"/>
              </a:rPr>
            </a:br>
            <a:r>
              <a:rPr lang="en-US" sz="2400" b="1" dirty="0">
                <a:solidFill>
                  <a:schemeClr val="bg1"/>
                </a:solidFill>
                <a:effectLst>
                  <a:outerShdw blurRad="38100" dist="38100" dir="2700000" algn="tl">
                    <a:srgbClr val="000000"/>
                  </a:outerShdw>
                </a:effectLst>
                <a:latin typeface="Georgia" pitchFamily="18" charset="0"/>
              </a:rPr>
              <a:t>Professor of Medicine</a:t>
            </a:r>
            <a:br>
              <a:rPr lang="en-US" sz="2400" b="1" dirty="0">
                <a:solidFill>
                  <a:schemeClr val="bg1"/>
                </a:solidFill>
                <a:effectLst>
                  <a:outerShdw blurRad="38100" dist="38100" dir="2700000" algn="tl">
                    <a:srgbClr val="000000"/>
                  </a:outerShdw>
                </a:effectLst>
                <a:latin typeface="Georgia" pitchFamily="18" charset="0"/>
              </a:rPr>
            </a:br>
            <a:r>
              <a:rPr lang="en-US" sz="2400" b="1" dirty="0">
                <a:solidFill>
                  <a:schemeClr val="bg1"/>
                </a:solidFill>
                <a:effectLst>
                  <a:outerShdw blurRad="38100" dist="38100" dir="2700000" algn="tl">
                    <a:srgbClr val="000000"/>
                  </a:outerShdw>
                </a:effectLst>
                <a:latin typeface="Georgia" pitchFamily="18" charset="0"/>
              </a:rPr>
              <a:t>Dhaka Medical College &amp; Hospital</a:t>
            </a: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4738" name="Rectangle 2"/>
          <p:cNvSpPr>
            <a:spLocks noGrp="1" noChangeArrowheads="1"/>
          </p:cNvSpPr>
          <p:nvPr>
            <p:ph type="title"/>
          </p:nvPr>
        </p:nvSpPr>
        <p:spPr bwMode="auto">
          <a:xfrm>
            <a:off x="1527175" y="1901825"/>
            <a:ext cx="6473825" cy="3190875"/>
          </a:xfrm>
          <a:ln>
            <a:miter lim="800000"/>
            <a:headEnd/>
            <a:tailEnd/>
          </a:ln>
        </p:spPr>
        <p:txBody>
          <a:bodyPr vert="horz" wrap="square" lIns="91440" tIns="45720" rIns="91440" bIns="45720" numCol="1" anchor="t" anchorCtr="0" compatLnSpc="1">
            <a:prstTxWarp prst="textNoShape">
              <a:avLst/>
            </a:prstTxWarp>
          </a:bodyPr>
          <a:lstStyle/>
          <a:p>
            <a:pPr algn="l">
              <a:defRPr/>
            </a:pPr>
            <a:r>
              <a:rPr lang="en-US" sz="5400" b="1" dirty="0" smtClean="0">
                <a:solidFill>
                  <a:srgbClr val="FFFF00"/>
                </a:solidFill>
                <a:effectLst>
                  <a:outerShdw blurRad="38100" dist="38100" dir="2700000" algn="tl">
                    <a:srgbClr val="000000"/>
                  </a:outerShdw>
                </a:effectLst>
                <a:latin typeface="Georgia" pitchFamily="18" charset="0"/>
              </a:rPr>
              <a:t>Fasting with</a:t>
            </a:r>
            <a:br>
              <a:rPr lang="en-US" sz="5400" b="1" dirty="0" smtClean="0">
                <a:solidFill>
                  <a:srgbClr val="FFFF00"/>
                </a:solidFill>
                <a:effectLst>
                  <a:outerShdw blurRad="38100" dist="38100" dir="2700000" algn="tl">
                    <a:srgbClr val="000000"/>
                  </a:outerShdw>
                </a:effectLst>
                <a:latin typeface="Georgia" pitchFamily="18" charset="0"/>
              </a:rPr>
            </a:br>
            <a:r>
              <a:rPr lang="en-US" sz="5400" b="1" dirty="0" smtClean="0">
                <a:solidFill>
                  <a:srgbClr val="FFFF00"/>
                </a:solidFill>
                <a:effectLst>
                  <a:outerShdw blurRad="38100" dist="38100" dir="2700000" algn="tl">
                    <a:srgbClr val="000000"/>
                  </a:outerShdw>
                </a:effectLst>
                <a:latin typeface="Georgia" pitchFamily="18" charset="0"/>
              </a:rPr>
              <a:t>Type 2 Diabetes </a:t>
            </a:r>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solidFill>
                  <a:srgbClr val="FF9933"/>
                </a:solidFill>
                <a:latin typeface="Arial" charset="0"/>
              </a:rPr>
              <a:t>Surah Al-Baqarah: 183-184</a:t>
            </a:r>
          </a:p>
        </p:txBody>
      </p:sp>
      <p:sp>
        <p:nvSpPr>
          <p:cNvPr id="2560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FFFF00"/>
                </a:solidFill>
                <a:latin typeface="Arial" charset="0"/>
              </a:rPr>
              <a:t>…..Observing As-Saum (the fasting) is prescribed for you as it was prescribed for those before you, ….</a:t>
            </a:r>
          </a:p>
          <a:p>
            <a:r>
              <a:rPr lang="en-US" smtClean="0">
                <a:solidFill>
                  <a:srgbClr val="FFFF00"/>
                </a:solidFill>
                <a:latin typeface="Arial" charset="0"/>
              </a:rPr>
              <a:t>….., but if any of you is ill or on a journey, …… And as for those who can fast with difficulty, (e.g. elderly, etc),…….</a:t>
            </a:r>
          </a:p>
          <a:p>
            <a:pPr>
              <a:buFontTx/>
              <a:buNone/>
            </a:pPr>
            <a:endParaRPr lang="en-US" smtClean="0">
              <a:solidFill>
                <a:srgbClr val="FFFF00"/>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g01"/>
          <p:cNvPicPr>
            <a:picLocks noChangeAspect="1" noChangeArrowheads="1"/>
          </p:cNvPicPr>
          <p:nvPr/>
        </p:nvPicPr>
        <p:blipFill>
          <a:blip r:embed="rId2" cstate="print"/>
          <a:srcRect l="13718" t="5386" r="4861" b="20445"/>
          <a:stretch>
            <a:fillRect/>
          </a:stretch>
        </p:blipFill>
        <p:spPr bwMode="auto">
          <a:xfrm>
            <a:off x="209006" y="796836"/>
            <a:ext cx="4188341" cy="5414371"/>
          </a:xfrm>
          <a:prstGeom prst="rect">
            <a:avLst/>
          </a:prstGeom>
          <a:noFill/>
          <a:ln w="25400">
            <a:solidFill>
              <a:srgbClr val="FF0000"/>
            </a:solidFill>
            <a:miter lim="800000"/>
            <a:headEnd/>
            <a:tailEnd/>
          </a:ln>
        </p:spPr>
      </p:pic>
      <p:pic>
        <p:nvPicPr>
          <p:cNvPr id="5" name="Picture 4" descr="pg03"/>
          <p:cNvPicPr>
            <a:picLocks noChangeAspect="1" noChangeArrowheads="1"/>
          </p:cNvPicPr>
          <p:nvPr/>
        </p:nvPicPr>
        <p:blipFill>
          <a:blip r:embed="rId3"/>
          <a:srcRect l="2414" t="5978" r="14484" b="4045"/>
          <a:stretch>
            <a:fillRect/>
          </a:stretch>
        </p:blipFill>
        <p:spPr bwMode="auto">
          <a:xfrm>
            <a:off x="4862105" y="814300"/>
            <a:ext cx="4078357" cy="5416684"/>
          </a:xfrm>
          <a:prstGeom prst="rect">
            <a:avLst/>
          </a:prstGeom>
          <a:noFill/>
          <a:ln w="25400">
            <a:solidFill>
              <a:srgbClr val="FF0000"/>
            </a:solidFill>
            <a:miter lim="800000"/>
            <a:headEnd/>
            <a:tailEnd/>
          </a:ln>
        </p:spPr>
      </p:pic>
      <p:cxnSp>
        <p:nvCxnSpPr>
          <p:cNvPr id="11" name="Straight Connector 10"/>
          <p:cNvCxnSpPr/>
          <p:nvPr/>
        </p:nvCxnSpPr>
        <p:spPr bwMode="auto">
          <a:xfrm>
            <a:off x="3105150" y="3390900"/>
            <a:ext cx="1114425" cy="2857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438150" y="3629025"/>
            <a:ext cx="3743325" cy="3810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a:off x="428625" y="3886200"/>
            <a:ext cx="685800" cy="9525"/>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p:transition>
    <p:strips dir="rd"/>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bwMode="auto">
          <a:xfrm>
            <a:off x="838200" y="304800"/>
            <a:ext cx="65532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smtClean="0">
                <a:solidFill>
                  <a:srgbClr val="FF9933"/>
                </a:solidFill>
                <a:latin typeface="Arial" charset="0"/>
              </a:rPr>
              <a:t>PHYLOSOPHY OF FASTING</a:t>
            </a:r>
            <a:endParaRPr lang="en-US" smtClean="0"/>
          </a:p>
        </p:txBody>
      </p:sp>
      <p:sp>
        <p:nvSpPr>
          <p:cNvPr id="26627" name="Rectangle 7"/>
          <p:cNvSpPr>
            <a:spLocks noGrp="1" noChangeArrowheads="1"/>
          </p:cNvSpPr>
          <p:nvPr>
            <p:ph type="body" idx="1"/>
          </p:nvPr>
        </p:nvSpPr>
        <p:spPr bwMode="auto">
          <a:xfrm>
            <a:off x="838200" y="1752600"/>
            <a:ext cx="7772400" cy="41148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mtClean="0">
                <a:solidFill>
                  <a:srgbClr val="FFFF00"/>
                </a:solidFill>
                <a:latin typeface="Arial" charset="0"/>
              </a:rPr>
              <a:t>During Ramadan, Muslims must fast from dawn to sunset. </a:t>
            </a:r>
          </a:p>
          <a:p>
            <a:pPr>
              <a:lnSpc>
                <a:spcPct val="90000"/>
              </a:lnSpc>
            </a:pPr>
            <a:r>
              <a:rPr lang="en-US" smtClean="0">
                <a:solidFill>
                  <a:srgbClr val="FFFF00"/>
                </a:solidFill>
                <a:latin typeface="Arial" charset="0"/>
              </a:rPr>
              <a:t>Food and fluids may be consumed freely during the night, but forbidden during day time, including oral and parenteral medication. </a:t>
            </a:r>
          </a:p>
          <a:p>
            <a:pPr>
              <a:lnSpc>
                <a:spcPct val="90000"/>
              </a:lnSpc>
            </a:pPr>
            <a:r>
              <a:rPr lang="en-US" smtClean="0">
                <a:solidFill>
                  <a:srgbClr val="FFFF00"/>
                </a:solidFill>
                <a:latin typeface="Arial" charset="0"/>
              </a:rPr>
              <a:t>This will involve a sudden and major change in the daily meals.</a:t>
            </a: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4"/>
          <p:cNvSpPr>
            <a:spLocks noGrp="1" noChangeArrowheads="1"/>
          </p:cNvSpPr>
          <p:nvPr>
            <p:ph type="body" idx="1"/>
          </p:nvPr>
        </p:nvSpPr>
        <p:spPr bwMode="auto">
          <a:xfrm>
            <a:off x="685800" y="914400"/>
            <a:ext cx="7772400" cy="5334000"/>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FFFF00"/>
                </a:solidFill>
                <a:latin typeface="Arial" charset="0"/>
              </a:rPr>
              <a:t>This include meal timing, total calories, food type and consistency. </a:t>
            </a:r>
          </a:p>
          <a:p>
            <a:r>
              <a:rPr lang="en-US" smtClean="0">
                <a:solidFill>
                  <a:srgbClr val="FFFF00"/>
                </a:solidFill>
                <a:latin typeface="Arial" charset="0"/>
              </a:rPr>
              <a:t>Prior to the month of Ramadan, people usually take 3 major meals (breakfast, lunch, dinner/supper)</a:t>
            </a:r>
          </a:p>
          <a:p>
            <a:r>
              <a:rPr lang="en-US" smtClean="0">
                <a:solidFill>
                  <a:srgbClr val="FFFF00"/>
                </a:solidFill>
                <a:latin typeface="Arial" charset="0"/>
              </a:rPr>
              <a:t>This will change to only two meal named </a:t>
            </a:r>
            <a:r>
              <a:rPr lang="en-US" sz="3600" smtClean="0">
                <a:solidFill>
                  <a:srgbClr val="FF9933"/>
                </a:solidFill>
                <a:latin typeface="Arial" charset="0"/>
              </a:rPr>
              <a:t>Iftar </a:t>
            </a:r>
            <a:r>
              <a:rPr lang="en-US" smtClean="0">
                <a:solidFill>
                  <a:srgbClr val="FFFF00"/>
                </a:solidFill>
                <a:latin typeface="Arial" charset="0"/>
              </a:rPr>
              <a:t>and </a:t>
            </a:r>
            <a:r>
              <a:rPr lang="en-US" sz="3600" smtClean="0">
                <a:solidFill>
                  <a:srgbClr val="FF9933"/>
                </a:solidFill>
                <a:latin typeface="Arial" charset="0"/>
              </a:rPr>
              <a:t>Sahr</a:t>
            </a:r>
            <a:r>
              <a:rPr lang="en-US" smtClean="0">
                <a:solidFill>
                  <a:srgbClr val="FFFF00"/>
                </a:solidFill>
                <a:latin typeface="Arial" charset="0"/>
              </a:rPr>
              <a:t>. Iftar will be around 7:00 pm and Sahr will be around 3:30 am.</a:t>
            </a:r>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09600" y="152400"/>
            <a:ext cx="8077200" cy="1371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smtClean="0">
                <a:solidFill>
                  <a:srgbClr val="FF9933"/>
                </a:solidFill>
                <a:latin typeface="Arial" charset="0"/>
              </a:rPr>
              <a:t>Physiological State of Healthy Individuals During Ramadan (Kuwait study) (1)</a:t>
            </a:r>
          </a:p>
        </p:txBody>
      </p:sp>
      <p:sp>
        <p:nvSpPr>
          <p:cNvPr id="28675" name="Rectangle 3"/>
          <p:cNvSpPr>
            <a:spLocks noGrp="1" noChangeArrowheads="1"/>
          </p:cNvSpPr>
          <p:nvPr>
            <p:ph type="body" idx="1"/>
          </p:nvPr>
        </p:nvSpPr>
        <p:spPr bwMode="auto">
          <a:xfrm>
            <a:off x="762000" y="1752600"/>
            <a:ext cx="7772400" cy="4191000"/>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solidFill>
                  <a:srgbClr val="FFFF00"/>
                </a:solidFill>
                <a:latin typeface="Arial" charset="0"/>
              </a:rPr>
              <a:t>Body weight decrease transiently during the first half of Ramadan, but recovered by the end.</a:t>
            </a:r>
          </a:p>
          <a:p>
            <a:r>
              <a:rPr lang="en-US" sz="2800" smtClean="0">
                <a:solidFill>
                  <a:srgbClr val="FFFF00"/>
                </a:solidFill>
                <a:latin typeface="Arial" charset="0"/>
              </a:rPr>
              <a:t>Respiratory and cardiovascular parameters during exercise were perturbed.</a:t>
            </a:r>
          </a:p>
          <a:p>
            <a:r>
              <a:rPr lang="en-US" sz="2800" smtClean="0">
                <a:solidFill>
                  <a:srgbClr val="FFFF00"/>
                </a:solidFill>
                <a:latin typeface="Arial" charset="0"/>
              </a:rPr>
              <a:t>Plasma osmolarity and protein concentration were increased during Ramadan, maybe an indication of  dehydration.</a:t>
            </a:r>
          </a:p>
          <a:p>
            <a:endParaRPr lang="en-US" sz="2800" smtClean="0">
              <a:solidFill>
                <a:srgbClr val="FFFF00"/>
              </a:solidFill>
              <a:latin typeface="Arial" charset="0"/>
            </a:endParaRPr>
          </a:p>
          <a:p>
            <a:endParaRPr lang="en-US" smtClean="0">
              <a:solidFill>
                <a:srgbClr val="FFFF00"/>
              </a:solidFill>
            </a:endParaRPr>
          </a:p>
        </p:txBody>
      </p:sp>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5800" y="2286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smtClean="0">
                <a:solidFill>
                  <a:srgbClr val="FF9933"/>
                </a:solidFill>
                <a:latin typeface="Arial" charset="0"/>
              </a:rPr>
              <a:t>Physiological State of Healthy Individuals During Ramadan (2)</a:t>
            </a:r>
          </a:p>
        </p:txBody>
      </p:sp>
      <p:sp>
        <p:nvSpPr>
          <p:cNvPr id="100355" name="Rectangle 3"/>
          <p:cNvSpPr>
            <a:spLocks noGrp="1" noChangeArrowheads="1"/>
          </p:cNvSpPr>
          <p:nvPr>
            <p:ph type="body" idx="1"/>
          </p:nvPr>
        </p:nvSpPr>
        <p:spPr>
          <a:xfrm>
            <a:off x="685800" y="1600200"/>
            <a:ext cx="7543800" cy="4572000"/>
          </a:xfrm>
        </p:spPr>
        <p:txBody>
          <a:bodyPr/>
          <a:lstStyle/>
          <a:p>
            <a:pPr>
              <a:defRPr/>
            </a:pPr>
            <a:r>
              <a:rPr lang="en-US">
                <a:solidFill>
                  <a:srgbClr val="FFFF00"/>
                </a:solidFill>
                <a:effectLst>
                  <a:outerShdw blurRad="38100" dist="38100" dir="2700000" algn="tl">
                    <a:srgbClr val="000000"/>
                  </a:outerShdw>
                </a:effectLst>
                <a:latin typeface="Arial" charset="0"/>
              </a:rPr>
              <a:t>Increases in acid and pepsin secretion were noted with no changes in plasma gastrin, mucogastrin, or the duodeno-gastric reflex. (Moroccan study)</a:t>
            </a:r>
          </a:p>
          <a:p>
            <a:pPr>
              <a:defRPr/>
            </a:pPr>
            <a:r>
              <a:rPr lang="en-US">
                <a:solidFill>
                  <a:srgbClr val="FFFF00"/>
                </a:solidFill>
                <a:effectLst>
                  <a:outerShdw blurRad="38100" dist="38100" dir="2700000" algn="tl">
                    <a:srgbClr val="000000"/>
                  </a:outerShdw>
                </a:effectLst>
                <a:latin typeface="Arial" charset="0"/>
              </a:rPr>
              <a:t>Decrease in fasting plasma glucose and insulin. Increase in plasma proteins. Lipid parameters were not altered.	(Tunisian study)</a:t>
            </a:r>
          </a:p>
        </p:txBody>
      </p:sp>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bwMode="auto">
          <a:xfrm>
            <a:off x="609600" y="381000"/>
            <a:ext cx="8153400" cy="6858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smtClean="0">
                <a:solidFill>
                  <a:srgbClr val="FF9933"/>
                </a:solidFill>
                <a:latin typeface="Arial" charset="0"/>
              </a:rPr>
              <a:t>What Happenes During Ramadan ?</a:t>
            </a:r>
          </a:p>
        </p:txBody>
      </p:sp>
      <p:sp>
        <p:nvSpPr>
          <p:cNvPr id="30723" name="Rectangle 1027"/>
          <p:cNvSpPr>
            <a:spLocks noGrp="1" noChangeArrowheads="1"/>
          </p:cNvSpPr>
          <p:nvPr>
            <p:ph type="body" idx="1"/>
          </p:nvPr>
        </p:nvSpPr>
        <p:spPr bwMode="auto">
          <a:xfrm>
            <a:off x="609600" y="1600200"/>
            <a:ext cx="7924800" cy="4267200"/>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solidFill>
                  <a:srgbClr val="FFFF00"/>
                </a:solidFill>
                <a:latin typeface="Arial" charset="0"/>
              </a:rPr>
              <a:t>Eating habits change in many ways, not only do mealtimes change, but patterns of meals, the sort of food eaten and caloric intake all change in a stereotyped way.</a:t>
            </a:r>
          </a:p>
          <a:p>
            <a:r>
              <a:rPr lang="en-US" sz="2800" smtClean="0">
                <a:solidFill>
                  <a:srgbClr val="FFFF00"/>
                </a:solidFill>
                <a:latin typeface="Arial" charset="0"/>
              </a:rPr>
              <a:t>Increased in post prandial physical activity during the nighttimes associated with Tarawih.</a:t>
            </a:r>
          </a:p>
          <a:p>
            <a:r>
              <a:rPr lang="en-US" sz="2800" smtClean="0">
                <a:solidFill>
                  <a:srgbClr val="FFFF00"/>
                </a:solidFill>
                <a:latin typeface="Arial" charset="0"/>
              </a:rPr>
              <a:t>Psychological changes due to the general spiritual atmosphere during Ramadan, which create a feeling of inner well-being</a:t>
            </a:r>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685800" y="3048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smtClean="0">
                <a:solidFill>
                  <a:srgbClr val="FF9933"/>
                </a:solidFill>
                <a:latin typeface="Arial" charset="0"/>
              </a:rPr>
              <a:t>Impact of Fasting in Diabetics During Ramadan</a:t>
            </a:r>
            <a:endParaRPr lang="en-US" sz="3600" smtClean="0">
              <a:solidFill>
                <a:srgbClr val="FF9933"/>
              </a:solidFill>
              <a:latin typeface="Arial" charset="0"/>
            </a:endParaRPr>
          </a:p>
        </p:txBody>
      </p:sp>
      <p:sp>
        <p:nvSpPr>
          <p:cNvPr id="31747" name="Rectangle 3"/>
          <p:cNvSpPr>
            <a:spLocks noGrp="1" noChangeArrowheads="1"/>
          </p:cNvSpPr>
          <p:nvPr>
            <p:ph type="body" idx="1"/>
          </p:nvPr>
        </p:nvSpPr>
        <p:spPr bwMode="auto">
          <a:xfrm>
            <a:off x="533400" y="1676400"/>
            <a:ext cx="8229600" cy="4572000"/>
          </a:xfrm>
          <a:noFill/>
          <a:ln>
            <a:miter lim="800000"/>
            <a:headEnd/>
            <a:tailEnd/>
          </a:ln>
        </p:spPr>
        <p:txBody>
          <a:bodyPr vert="horz" wrap="square" lIns="91440" tIns="45720" rIns="91440" bIns="45720" numCol="1" anchor="t" anchorCtr="0" compatLnSpc="1">
            <a:prstTxWarp prst="textNoShape">
              <a:avLst/>
            </a:prstTxWarp>
          </a:bodyPr>
          <a:lstStyle/>
          <a:p>
            <a:pPr>
              <a:lnSpc>
                <a:spcPct val="120000"/>
              </a:lnSpc>
            </a:pPr>
            <a:r>
              <a:rPr lang="en-US" sz="2800" smtClean="0">
                <a:solidFill>
                  <a:srgbClr val="FFFF00"/>
                </a:solidFill>
                <a:latin typeface="Arial" charset="0"/>
              </a:rPr>
              <a:t>Blood glucose levels   </a:t>
            </a:r>
            <a:r>
              <a:rPr lang="en-US" sz="2800" smtClean="0">
                <a:solidFill>
                  <a:srgbClr val="FFFF00"/>
                </a:solidFill>
                <a:latin typeface="Arial" charset="0"/>
                <a:sym typeface="Wingdings" pitchFamily="2" charset="2"/>
              </a:rPr>
              <a:t> triggered </a:t>
            </a:r>
            <a:r>
              <a:rPr lang="en-US" sz="2800" smtClean="0">
                <a:solidFill>
                  <a:srgbClr val="FFFF00"/>
                </a:solidFill>
                <a:latin typeface="Arial" charset="0"/>
              </a:rPr>
              <a:t> homeostatic mechanism to prevent hypoglycemia. But in diabetics, this mechanism can be disrupted, and also perturbed by medication.</a:t>
            </a:r>
          </a:p>
          <a:p>
            <a:pPr>
              <a:lnSpc>
                <a:spcPct val="120000"/>
              </a:lnSpc>
            </a:pPr>
            <a:r>
              <a:rPr lang="en-US" sz="2800" smtClean="0">
                <a:solidFill>
                  <a:srgbClr val="FFFF00"/>
                </a:solidFill>
                <a:latin typeface="Arial" charset="0"/>
              </a:rPr>
              <a:t>Risk of </a:t>
            </a:r>
            <a:r>
              <a:rPr lang="en-US" sz="2800" smtClean="0">
                <a:solidFill>
                  <a:srgbClr val="CC6600"/>
                </a:solidFill>
                <a:latin typeface="Arial" charset="0"/>
              </a:rPr>
              <a:t>hypoglycemia </a:t>
            </a:r>
            <a:r>
              <a:rPr lang="en-US" sz="2800" smtClean="0">
                <a:solidFill>
                  <a:srgbClr val="FFFF00"/>
                </a:solidFill>
                <a:latin typeface="Arial" charset="0"/>
              </a:rPr>
              <a:t>during daytime and </a:t>
            </a:r>
            <a:r>
              <a:rPr lang="en-US" sz="2800" smtClean="0">
                <a:solidFill>
                  <a:srgbClr val="CC6600"/>
                </a:solidFill>
                <a:latin typeface="Arial" charset="0"/>
              </a:rPr>
              <a:t>hyperglycemia</a:t>
            </a:r>
            <a:r>
              <a:rPr lang="en-US" sz="2800" smtClean="0">
                <a:solidFill>
                  <a:srgbClr val="FFFF00"/>
                </a:solidFill>
                <a:latin typeface="Arial" charset="0"/>
              </a:rPr>
              <a:t> following Iftar are 6 % and 3 % respectively.</a:t>
            </a:r>
          </a:p>
          <a:p>
            <a:pPr>
              <a:lnSpc>
                <a:spcPct val="120000"/>
              </a:lnSpc>
            </a:pPr>
            <a:r>
              <a:rPr lang="en-US" sz="2800" smtClean="0">
                <a:solidFill>
                  <a:srgbClr val="FFFF00"/>
                </a:solidFill>
                <a:latin typeface="Arial" charset="0"/>
              </a:rPr>
              <a:t>Changes in timing medication are important</a:t>
            </a:r>
            <a:r>
              <a:rPr lang="en-US" smtClean="0">
                <a:solidFill>
                  <a:srgbClr val="FFFF00"/>
                </a:solidFill>
                <a:latin typeface="Arial" charset="0"/>
              </a:rPr>
              <a:t>.</a:t>
            </a:r>
          </a:p>
        </p:txBody>
      </p:sp>
      <p:sp>
        <p:nvSpPr>
          <p:cNvPr id="31748" name="Line 4"/>
          <p:cNvSpPr>
            <a:spLocks noChangeShapeType="1"/>
          </p:cNvSpPr>
          <p:nvPr/>
        </p:nvSpPr>
        <p:spPr bwMode="auto">
          <a:xfrm>
            <a:off x="4419600" y="1828800"/>
            <a:ext cx="0" cy="381000"/>
          </a:xfrm>
          <a:prstGeom prst="line">
            <a:avLst/>
          </a:prstGeom>
          <a:noFill/>
          <a:ln w="38100">
            <a:solidFill>
              <a:srgbClr val="CC6600"/>
            </a:solidFill>
            <a:round/>
            <a:headEnd type="none" w="sm" len="sm"/>
            <a:tailEnd type="triangle" w="sm" len="sm"/>
          </a:ln>
        </p:spPr>
        <p:txBody>
          <a:bodyPr/>
          <a:lstStyle/>
          <a:p>
            <a:endParaRPr lang="en-US"/>
          </a:p>
        </p:txBody>
      </p:sp>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762000" y="4572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smtClean="0">
                <a:solidFill>
                  <a:srgbClr val="FF9933"/>
                </a:solidFill>
                <a:latin typeface="Arial" charset="0"/>
              </a:rPr>
              <a:t>Impact of Fasting in Diabetics During Ramadan</a:t>
            </a:r>
          </a:p>
        </p:txBody>
      </p:sp>
      <p:sp>
        <p:nvSpPr>
          <p:cNvPr id="32771" name="Rectangle 3"/>
          <p:cNvSpPr>
            <a:spLocks noGrp="1" noChangeArrowheads="1"/>
          </p:cNvSpPr>
          <p:nvPr>
            <p:ph type="body" idx="1"/>
          </p:nvPr>
        </p:nvSpPr>
        <p:spPr bwMode="auto">
          <a:xfrm>
            <a:off x="685800" y="1981200"/>
            <a:ext cx="7772400" cy="4191000"/>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FFFF00"/>
                </a:solidFill>
                <a:latin typeface="Arial" charset="0"/>
              </a:rPr>
              <a:t>If a proper medication regimen is followed, stable and uncomplicated patients on OHA should be able to fast without problems.</a:t>
            </a:r>
          </a:p>
          <a:p>
            <a:r>
              <a:rPr lang="en-US" smtClean="0">
                <a:solidFill>
                  <a:srgbClr val="FFFF00"/>
                </a:solidFill>
                <a:latin typeface="Arial" charset="0"/>
              </a:rPr>
              <a:t>Patients taking single dose insulin or combination therapy may be able to fast but needs to be evaluated on an individual basis. </a:t>
            </a: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Freeform 5"/>
          <p:cNvSpPr>
            <a:spLocks/>
          </p:cNvSpPr>
          <p:nvPr/>
        </p:nvSpPr>
        <p:spPr bwMode="auto">
          <a:xfrm>
            <a:off x="533400" y="685800"/>
            <a:ext cx="5480050" cy="3203575"/>
          </a:xfrm>
          <a:custGeom>
            <a:avLst/>
            <a:gdLst>
              <a:gd name="T0" fmla="*/ 279154482 w 3825"/>
              <a:gd name="T1" fmla="*/ 198843947 h 2032"/>
              <a:gd name="T2" fmla="*/ 82104761 w 3825"/>
              <a:gd name="T3" fmla="*/ 616417068 h 2032"/>
              <a:gd name="T4" fmla="*/ 0 w 3825"/>
              <a:gd name="T5" fmla="*/ 1849249824 h 2032"/>
              <a:gd name="T6" fmla="*/ 279154482 w 3825"/>
              <a:gd name="T7" fmla="*/ 2147483647 h 2032"/>
              <a:gd name="T8" fmla="*/ 1018094532 w 3825"/>
              <a:gd name="T9" fmla="*/ 2147483647 h 2032"/>
              <a:gd name="T10" fmla="*/ 1855558067 w 3825"/>
              <a:gd name="T11" fmla="*/ 2147483647 h 2032"/>
              <a:gd name="T12" fmla="*/ 2147483647 w 3825"/>
              <a:gd name="T13" fmla="*/ 2147483647 h 2032"/>
              <a:gd name="T14" fmla="*/ 2147483647 w 3825"/>
              <a:gd name="T15" fmla="*/ 2147483647 h 2032"/>
              <a:gd name="T16" fmla="*/ 2147483647 w 3825"/>
              <a:gd name="T17" fmla="*/ 2147483647 h 2032"/>
              <a:gd name="T18" fmla="*/ 2147483647 w 3825"/>
              <a:gd name="T19" fmla="*/ 2147483647 h 2032"/>
              <a:gd name="T20" fmla="*/ 2147483647 w 3825"/>
              <a:gd name="T21" fmla="*/ 2147483647 h 2032"/>
              <a:gd name="T22" fmla="*/ 2147483647 w 3825"/>
              <a:gd name="T23" fmla="*/ 2147483647 h 2032"/>
              <a:gd name="T24" fmla="*/ 2147483647 w 3825"/>
              <a:gd name="T25" fmla="*/ 2147483647 h 2032"/>
              <a:gd name="T26" fmla="*/ 2147483647 w 3825"/>
              <a:gd name="T27" fmla="*/ 2147483647 h 2032"/>
              <a:gd name="T28" fmla="*/ 2147483647 w 3825"/>
              <a:gd name="T29" fmla="*/ 2147483647 h 2032"/>
              <a:gd name="T30" fmla="*/ 2147483647 w 3825"/>
              <a:gd name="T31" fmla="*/ 2147483647 h 2032"/>
              <a:gd name="T32" fmla="*/ 2147483647 w 3825"/>
              <a:gd name="T33" fmla="*/ 2147483647 h 2032"/>
              <a:gd name="T34" fmla="*/ 2147483647 w 3825"/>
              <a:gd name="T35" fmla="*/ 2147483647 h 2032"/>
              <a:gd name="T36" fmla="*/ 2147483647 w 3825"/>
              <a:gd name="T37" fmla="*/ 2147483647 h 2032"/>
              <a:gd name="T38" fmla="*/ 2147483647 w 3825"/>
              <a:gd name="T39" fmla="*/ 2147483647 h 2032"/>
              <a:gd name="T40" fmla="*/ 2147483647 w 3825"/>
              <a:gd name="T41" fmla="*/ 2147483647 h 2032"/>
              <a:gd name="T42" fmla="*/ 2147483647 w 3825"/>
              <a:gd name="T43" fmla="*/ 2048093721 h 2032"/>
              <a:gd name="T44" fmla="*/ 2147483647 w 3825"/>
              <a:gd name="T45" fmla="*/ 1849249824 h 2032"/>
              <a:gd name="T46" fmla="*/ 2147483647 w 3825"/>
              <a:gd name="T47" fmla="*/ 1690174706 h 2032"/>
              <a:gd name="T48" fmla="*/ 2147483647 w 3825"/>
              <a:gd name="T49" fmla="*/ 1650405532 h 2032"/>
              <a:gd name="T50" fmla="*/ 2147483647 w 3825"/>
              <a:gd name="T51" fmla="*/ 1431676456 h 2032"/>
              <a:gd name="T52" fmla="*/ 2147483647 w 3825"/>
              <a:gd name="T53" fmla="*/ 1292486516 h 2032"/>
              <a:gd name="T54" fmla="*/ 2147483647 w 3825"/>
              <a:gd name="T55" fmla="*/ 815260965 h 2032"/>
              <a:gd name="T56" fmla="*/ 2147483647 w 3825"/>
              <a:gd name="T57" fmla="*/ 377804292 h 2032"/>
              <a:gd name="T58" fmla="*/ 2147483647 w 3825"/>
              <a:gd name="T59" fmla="*/ 457341950 h 2032"/>
              <a:gd name="T60" fmla="*/ 2147483647 w 3825"/>
              <a:gd name="T61" fmla="*/ 874913543 h 2032"/>
              <a:gd name="T62" fmla="*/ 2147483647 w 3825"/>
              <a:gd name="T63" fmla="*/ 1193063779 h 2032"/>
              <a:gd name="T64" fmla="*/ 2147483647 w 3825"/>
              <a:gd name="T65" fmla="*/ 1272601338 h 2032"/>
              <a:gd name="T66" fmla="*/ 2147483647 w 3825"/>
              <a:gd name="T67" fmla="*/ 1550982795 h 2032"/>
              <a:gd name="T68" fmla="*/ 2147483647 w 3825"/>
              <a:gd name="T69" fmla="*/ 1610636752 h 2032"/>
              <a:gd name="T70" fmla="*/ 2147483647 w 3825"/>
              <a:gd name="T71" fmla="*/ 1133411398 h 2032"/>
              <a:gd name="T72" fmla="*/ 2147483647 w 3825"/>
              <a:gd name="T73" fmla="*/ 1133411398 h 2032"/>
              <a:gd name="T74" fmla="*/ 2147483647 w 3825"/>
              <a:gd name="T75" fmla="*/ 755607008 h 2032"/>
              <a:gd name="T76" fmla="*/ 2147483647 w 3825"/>
              <a:gd name="T77" fmla="*/ 1352138897 h 2032"/>
              <a:gd name="T78" fmla="*/ 2147483647 w 3825"/>
              <a:gd name="T79" fmla="*/ 1610636752 h 2032"/>
              <a:gd name="T80" fmla="*/ 2147483647 w 3825"/>
              <a:gd name="T81" fmla="*/ 914682323 h 2032"/>
              <a:gd name="T82" fmla="*/ 2147483647 w 3825"/>
              <a:gd name="T83" fmla="*/ 695954627 h 2032"/>
              <a:gd name="T84" fmla="*/ 2147483647 w 3825"/>
              <a:gd name="T85" fmla="*/ 616417068 h 2032"/>
              <a:gd name="T86" fmla="*/ 2147483647 w 3825"/>
              <a:gd name="T87" fmla="*/ 357919114 h 2032"/>
              <a:gd name="T88" fmla="*/ 2147483647 w 3825"/>
              <a:gd name="T89" fmla="*/ 516994331 h 2032"/>
              <a:gd name="T90" fmla="*/ 2147483647 w 3825"/>
              <a:gd name="T91" fmla="*/ 0 h 20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25"/>
              <a:gd name="T139" fmla="*/ 0 h 2032"/>
              <a:gd name="T140" fmla="*/ 3825 w 3825"/>
              <a:gd name="T141" fmla="*/ 2032 h 20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25" h="2032">
                <a:moveTo>
                  <a:pt x="1945" y="0"/>
                </a:moveTo>
                <a:lnTo>
                  <a:pt x="112" y="0"/>
                </a:lnTo>
                <a:lnTo>
                  <a:pt x="136" y="80"/>
                </a:lnTo>
                <a:lnTo>
                  <a:pt x="120" y="104"/>
                </a:lnTo>
                <a:lnTo>
                  <a:pt x="0" y="88"/>
                </a:lnTo>
                <a:lnTo>
                  <a:pt x="40" y="248"/>
                </a:lnTo>
                <a:lnTo>
                  <a:pt x="8" y="544"/>
                </a:lnTo>
                <a:lnTo>
                  <a:pt x="24" y="624"/>
                </a:lnTo>
                <a:lnTo>
                  <a:pt x="0" y="744"/>
                </a:lnTo>
                <a:lnTo>
                  <a:pt x="56" y="816"/>
                </a:lnTo>
                <a:lnTo>
                  <a:pt x="48" y="872"/>
                </a:lnTo>
                <a:lnTo>
                  <a:pt x="136" y="1016"/>
                </a:lnTo>
                <a:lnTo>
                  <a:pt x="280" y="1272"/>
                </a:lnTo>
                <a:lnTo>
                  <a:pt x="336" y="1272"/>
                </a:lnTo>
                <a:lnTo>
                  <a:pt x="496" y="1400"/>
                </a:lnTo>
                <a:lnTo>
                  <a:pt x="680" y="1392"/>
                </a:lnTo>
                <a:lnTo>
                  <a:pt x="680" y="1432"/>
                </a:lnTo>
                <a:lnTo>
                  <a:pt x="904" y="1536"/>
                </a:lnTo>
                <a:lnTo>
                  <a:pt x="1088" y="1536"/>
                </a:lnTo>
                <a:lnTo>
                  <a:pt x="1088" y="1464"/>
                </a:lnTo>
                <a:lnTo>
                  <a:pt x="1160" y="1464"/>
                </a:lnTo>
                <a:lnTo>
                  <a:pt x="1296" y="1576"/>
                </a:lnTo>
                <a:lnTo>
                  <a:pt x="1352" y="1688"/>
                </a:lnTo>
                <a:lnTo>
                  <a:pt x="1416" y="1728"/>
                </a:lnTo>
                <a:lnTo>
                  <a:pt x="1464" y="1680"/>
                </a:lnTo>
                <a:lnTo>
                  <a:pt x="1544" y="1704"/>
                </a:lnTo>
                <a:lnTo>
                  <a:pt x="1657" y="1880"/>
                </a:lnTo>
                <a:lnTo>
                  <a:pt x="1817" y="1936"/>
                </a:lnTo>
                <a:lnTo>
                  <a:pt x="1801" y="1848"/>
                </a:lnTo>
                <a:lnTo>
                  <a:pt x="1825" y="1768"/>
                </a:lnTo>
                <a:lnTo>
                  <a:pt x="1953" y="1664"/>
                </a:lnTo>
                <a:lnTo>
                  <a:pt x="2041" y="1640"/>
                </a:lnTo>
                <a:lnTo>
                  <a:pt x="2217" y="1704"/>
                </a:lnTo>
                <a:lnTo>
                  <a:pt x="2353" y="1712"/>
                </a:lnTo>
                <a:lnTo>
                  <a:pt x="2329" y="1640"/>
                </a:lnTo>
                <a:lnTo>
                  <a:pt x="2377" y="1608"/>
                </a:lnTo>
                <a:lnTo>
                  <a:pt x="2441" y="1600"/>
                </a:lnTo>
                <a:lnTo>
                  <a:pt x="2521" y="1600"/>
                </a:lnTo>
                <a:lnTo>
                  <a:pt x="2601" y="1664"/>
                </a:lnTo>
                <a:lnTo>
                  <a:pt x="2689" y="1648"/>
                </a:lnTo>
                <a:lnTo>
                  <a:pt x="2761" y="1728"/>
                </a:lnTo>
                <a:lnTo>
                  <a:pt x="2745" y="1800"/>
                </a:lnTo>
                <a:lnTo>
                  <a:pt x="2801" y="1888"/>
                </a:lnTo>
                <a:lnTo>
                  <a:pt x="2825" y="1888"/>
                </a:lnTo>
                <a:lnTo>
                  <a:pt x="2841" y="2032"/>
                </a:lnTo>
                <a:lnTo>
                  <a:pt x="2905" y="2024"/>
                </a:lnTo>
                <a:lnTo>
                  <a:pt x="2985" y="1952"/>
                </a:lnTo>
                <a:lnTo>
                  <a:pt x="2977" y="1880"/>
                </a:lnTo>
                <a:lnTo>
                  <a:pt x="2945" y="1784"/>
                </a:lnTo>
                <a:lnTo>
                  <a:pt x="2873" y="1656"/>
                </a:lnTo>
                <a:lnTo>
                  <a:pt x="2857" y="1592"/>
                </a:lnTo>
                <a:lnTo>
                  <a:pt x="2897" y="1488"/>
                </a:lnTo>
                <a:lnTo>
                  <a:pt x="2905" y="1440"/>
                </a:lnTo>
                <a:lnTo>
                  <a:pt x="2977" y="1416"/>
                </a:lnTo>
                <a:lnTo>
                  <a:pt x="3057" y="1328"/>
                </a:lnTo>
                <a:lnTo>
                  <a:pt x="3097" y="1264"/>
                </a:lnTo>
                <a:lnTo>
                  <a:pt x="3185" y="1240"/>
                </a:lnTo>
                <a:lnTo>
                  <a:pt x="3257" y="1168"/>
                </a:lnTo>
                <a:lnTo>
                  <a:pt x="3201" y="1040"/>
                </a:lnTo>
                <a:lnTo>
                  <a:pt x="3241" y="1000"/>
                </a:lnTo>
                <a:lnTo>
                  <a:pt x="3281" y="928"/>
                </a:lnTo>
                <a:lnTo>
                  <a:pt x="3289" y="904"/>
                </a:lnTo>
                <a:lnTo>
                  <a:pt x="3257" y="864"/>
                </a:lnTo>
                <a:lnTo>
                  <a:pt x="3257" y="832"/>
                </a:lnTo>
                <a:lnTo>
                  <a:pt x="3297" y="888"/>
                </a:lnTo>
                <a:lnTo>
                  <a:pt x="3345" y="824"/>
                </a:lnTo>
                <a:lnTo>
                  <a:pt x="3353" y="768"/>
                </a:lnTo>
                <a:lnTo>
                  <a:pt x="3337" y="752"/>
                </a:lnTo>
                <a:lnTo>
                  <a:pt x="3337" y="744"/>
                </a:lnTo>
                <a:lnTo>
                  <a:pt x="3353" y="720"/>
                </a:lnTo>
                <a:lnTo>
                  <a:pt x="3377" y="696"/>
                </a:lnTo>
                <a:lnTo>
                  <a:pt x="3505" y="680"/>
                </a:lnTo>
                <a:lnTo>
                  <a:pt x="3537" y="672"/>
                </a:lnTo>
                <a:lnTo>
                  <a:pt x="3553" y="632"/>
                </a:lnTo>
                <a:lnTo>
                  <a:pt x="3585" y="664"/>
                </a:lnTo>
                <a:lnTo>
                  <a:pt x="3641" y="640"/>
                </a:lnTo>
                <a:lnTo>
                  <a:pt x="3593" y="632"/>
                </a:lnTo>
                <a:lnTo>
                  <a:pt x="3569" y="576"/>
                </a:lnTo>
                <a:lnTo>
                  <a:pt x="3585" y="560"/>
                </a:lnTo>
                <a:lnTo>
                  <a:pt x="3577" y="528"/>
                </a:lnTo>
                <a:lnTo>
                  <a:pt x="3585" y="520"/>
                </a:lnTo>
                <a:lnTo>
                  <a:pt x="3641" y="480"/>
                </a:lnTo>
                <a:lnTo>
                  <a:pt x="3649" y="456"/>
                </a:lnTo>
                <a:lnTo>
                  <a:pt x="3825" y="328"/>
                </a:lnTo>
                <a:lnTo>
                  <a:pt x="3817" y="272"/>
                </a:lnTo>
                <a:lnTo>
                  <a:pt x="3793" y="256"/>
                </a:lnTo>
                <a:lnTo>
                  <a:pt x="3769" y="152"/>
                </a:lnTo>
                <a:lnTo>
                  <a:pt x="3713" y="168"/>
                </a:lnTo>
                <a:lnTo>
                  <a:pt x="3689" y="152"/>
                </a:lnTo>
                <a:lnTo>
                  <a:pt x="3641" y="184"/>
                </a:lnTo>
                <a:lnTo>
                  <a:pt x="3585" y="288"/>
                </a:lnTo>
                <a:lnTo>
                  <a:pt x="3537" y="352"/>
                </a:lnTo>
                <a:lnTo>
                  <a:pt x="3393" y="352"/>
                </a:lnTo>
                <a:lnTo>
                  <a:pt x="3305" y="360"/>
                </a:lnTo>
                <a:lnTo>
                  <a:pt x="3209" y="448"/>
                </a:lnTo>
                <a:lnTo>
                  <a:pt x="3225" y="480"/>
                </a:lnTo>
                <a:lnTo>
                  <a:pt x="3169" y="520"/>
                </a:lnTo>
                <a:lnTo>
                  <a:pt x="3097" y="512"/>
                </a:lnTo>
                <a:lnTo>
                  <a:pt x="3025" y="512"/>
                </a:lnTo>
                <a:lnTo>
                  <a:pt x="3009" y="560"/>
                </a:lnTo>
                <a:lnTo>
                  <a:pt x="2977" y="592"/>
                </a:lnTo>
                <a:lnTo>
                  <a:pt x="2929" y="624"/>
                </a:lnTo>
                <a:lnTo>
                  <a:pt x="2849" y="672"/>
                </a:lnTo>
                <a:lnTo>
                  <a:pt x="2777" y="672"/>
                </a:lnTo>
                <a:lnTo>
                  <a:pt x="2737" y="648"/>
                </a:lnTo>
                <a:lnTo>
                  <a:pt x="2737" y="624"/>
                </a:lnTo>
                <a:lnTo>
                  <a:pt x="2801" y="552"/>
                </a:lnTo>
                <a:lnTo>
                  <a:pt x="2793" y="456"/>
                </a:lnTo>
                <a:lnTo>
                  <a:pt x="2769" y="456"/>
                </a:lnTo>
                <a:lnTo>
                  <a:pt x="2713" y="488"/>
                </a:lnTo>
                <a:lnTo>
                  <a:pt x="2705" y="456"/>
                </a:lnTo>
                <a:lnTo>
                  <a:pt x="2753" y="408"/>
                </a:lnTo>
                <a:lnTo>
                  <a:pt x="2737" y="336"/>
                </a:lnTo>
                <a:lnTo>
                  <a:pt x="2641" y="304"/>
                </a:lnTo>
                <a:lnTo>
                  <a:pt x="2545" y="400"/>
                </a:lnTo>
                <a:lnTo>
                  <a:pt x="2521" y="480"/>
                </a:lnTo>
                <a:lnTo>
                  <a:pt x="2537" y="544"/>
                </a:lnTo>
                <a:lnTo>
                  <a:pt x="2505" y="648"/>
                </a:lnTo>
                <a:lnTo>
                  <a:pt x="2473" y="656"/>
                </a:lnTo>
                <a:lnTo>
                  <a:pt x="2449" y="648"/>
                </a:lnTo>
                <a:lnTo>
                  <a:pt x="2433" y="576"/>
                </a:lnTo>
                <a:lnTo>
                  <a:pt x="2449" y="440"/>
                </a:lnTo>
                <a:lnTo>
                  <a:pt x="2497" y="368"/>
                </a:lnTo>
                <a:lnTo>
                  <a:pt x="2481" y="352"/>
                </a:lnTo>
                <a:lnTo>
                  <a:pt x="2417" y="360"/>
                </a:lnTo>
                <a:lnTo>
                  <a:pt x="2497" y="280"/>
                </a:lnTo>
                <a:lnTo>
                  <a:pt x="2697" y="256"/>
                </a:lnTo>
                <a:lnTo>
                  <a:pt x="2617" y="200"/>
                </a:lnTo>
                <a:lnTo>
                  <a:pt x="2497" y="248"/>
                </a:lnTo>
                <a:lnTo>
                  <a:pt x="2385" y="208"/>
                </a:lnTo>
                <a:lnTo>
                  <a:pt x="2449" y="152"/>
                </a:lnTo>
                <a:lnTo>
                  <a:pt x="2393" y="144"/>
                </a:lnTo>
                <a:lnTo>
                  <a:pt x="2249" y="216"/>
                </a:lnTo>
                <a:lnTo>
                  <a:pt x="2225" y="184"/>
                </a:lnTo>
                <a:lnTo>
                  <a:pt x="2129" y="208"/>
                </a:lnTo>
                <a:lnTo>
                  <a:pt x="2145" y="152"/>
                </a:lnTo>
                <a:lnTo>
                  <a:pt x="2249" y="56"/>
                </a:lnTo>
                <a:lnTo>
                  <a:pt x="1945" y="0"/>
                </a:lnTo>
                <a:close/>
              </a:path>
            </a:pathLst>
          </a:custGeom>
          <a:gradFill rotWithShape="0">
            <a:gsLst>
              <a:gs pos="0">
                <a:srgbClr val="0000FF"/>
              </a:gs>
              <a:gs pos="100000">
                <a:srgbClr val="469EF6"/>
              </a:gs>
            </a:gsLst>
            <a:lin ang="5400000" scaled="1"/>
          </a:gradFill>
          <a:ln w="12700">
            <a:noFill/>
            <a:round/>
            <a:headEnd/>
            <a:tailEnd/>
          </a:ln>
        </p:spPr>
        <p:txBody>
          <a:bodyPr/>
          <a:lstStyle/>
          <a:p>
            <a:endParaRPr lang="en-US"/>
          </a:p>
        </p:txBody>
      </p:sp>
      <p:sp>
        <p:nvSpPr>
          <p:cNvPr id="16387" name="Text Box 2"/>
          <p:cNvSpPr txBox="1">
            <a:spLocks noChangeArrowheads="1"/>
          </p:cNvSpPr>
          <p:nvPr/>
        </p:nvSpPr>
        <p:spPr bwMode="auto">
          <a:xfrm>
            <a:off x="3048000" y="2117725"/>
            <a:ext cx="5181600" cy="2530475"/>
          </a:xfrm>
          <a:prstGeom prst="rect">
            <a:avLst/>
          </a:prstGeom>
          <a:noFill/>
          <a:ln w="9525">
            <a:noFill/>
            <a:miter lim="800000"/>
            <a:headEnd/>
            <a:tailEnd/>
          </a:ln>
        </p:spPr>
        <p:txBody>
          <a:bodyPr>
            <a:spAutoFit/>
          </a:bodyPr>
          <a:lstStyle/>
          <a:p>
            <a:pPr algn="just"/>
            <a:r>
              <a:rPr lang="en-US">
                <a:solidFill>
                  <a:srgbClr val="FFFFFF"/>
                </a:solidFill>
              </a:rPr>
              <a:t>The number of people with type 2 diabetes around the world is estimated to rise from 151 million in 2000 to 300 million by 2025. The recognition that strict glycaemic control can reduce microvascular complications has made the effective treatment of hyperglycaemia a priority.</a:t>
            </a:r>
          </a:p>
          <a:p>
            <a:pPr algn="just"/>
            <a:endParaRPr lang="en-US">
              <a:solidFill>
                <a:srgbClr val="FFFFFF"/>
              </a:solidFill>
            </a:endParaRPr>
          </a:p>
        </p:txBody>
      </p:sp>
      <p:sp>
        <p:nvSpPr>
          <p:cNvPr id="130051" name="Text Box 3"/>
          <p:cNvSpPr txBox="1">
            <a:spLocks noChangeArrowheads="1"/>
          </p:cNvSpPr>
          <p:nvPr/>
        </p:nvSpPr>
        <p:spPr bwMode="auto">
          <a:xfrm>
            <a:off x="1998663" y="974725"/>
            <a:ext cx="6134100" cy="549275"/>
          </a:xfrm>
          <a:prstGeom prst="rect">
            <a:avLst/>
          </a:prstGeom>
          <a:noFill/>
          <a:ln w="9525">
            <a:noFill/>
            <a:miter lim="800000"/>
            <a:headEnd/>
            <a:tailEnd/>
          </a:ln>
        </p:spPr>
        <p:txBody>
          <a:bodyPr wrap="none">
            <a:spAutoFit/>
          </a:bodyPr>
          <a:lstStyle/>
          <a:p>
            <a:pPr>
              <a:defRPr/>
            </a:pPr>
            <a:r>
              <a:rPr lang="en-US" b="1">
                <a:solidFill>
                  <a:srgbClr val="FFFF00"/>
                </a:solidFill>
                <a:effectLst>
                  <a:outerShdw blurRad="38100" dist="38100" dir="2700000" algn="tl">
                    <a:srgbClr val="000000"/>
                  </a:outerShdw>
                </a:effectLst>
                <a:latin typeface="Elephant" pitchFamily="18" charset="0"/>
              </a:rPr>
              <a:t>Global situation of Diabetes Mellitus</a:t>
            </a:r>
          </a:p>
        </p:txBody>
      </p:sp>
      <p:pic>
        <p:nvPicPr>
          <p:cNvPr id="130052" name="Picture 4"/>
          <p:cNvPicPr>
            <a:picLocks noChangeAspect="1" noChangeArrowheads="1"/>
          </p:cNvPicPr>
          <p:nvPr/>
        </p:nvPicPr>
        <p:blipFill>
          <a:blip r:embed="rId2"/>
          <a:srcRect/>
          <a:stretch>
            <a:fillRect/>
          </a:stretch>
        </p:blipFill>
        <p:spPr bwMode="auto">
          <a:xfrm>
            <a:off x="457200" y="1828800"/>
            <a:ext cx="2311400" cy="2971800"/>
          </a:xfrm>
          <a:prstGeom prst="rect">
            <a:avLst/>
          </a:prstGeom>
          <a:noFill/>
          <a:ln w="9525">
            <a:noFill/>
            <a:miter lim="800000"/>
            <a:headEnd/>
            <a:tailEnd/>
          </a:ln>
        </p:spPr>
      </p:pic>
      <p:sp>
        <p:nvSpPr>
          <p:cNvPr id="130054" name="Text Box 6"/>
          <p:cNvSpPr txBox="1">
            <a:spLocks noChangeArrowheads="1"/>
          </p:cNvSpPr>
          <p:nvPr/>
        </p:nvSpPr>
        <p:spPr bwMode="auto">
          <a:xfrm>
            <a:off x="685800" y="5819775"/>
            <a:ext cx="8153400" cy="885825"/>
          </a:xfrm>
          <a:prstGeom prst="rect">
            <a:avLst/>
          </a:prstGeom>
          <a:noFill/>
          <a:ln w="9525">
            <a:noFill/>
            <a:miter lim="800000"/>
            <a:headEnd/>
            <a:tailEnd/>
          </a:ln>
          <a:effectLst/>
        </p:spPr>
        <p:txBody>
          <a:bodyPr>
            <a:spAutoFit/>
          </a:bodyPr>
          <a:lstStyle/>
          <a:p>
            <a:pPr>
              <a:defRPr/>
            </a:pPr>
            <a:r>
              <a:rPr lang="en-US" sz="2600" b="1">
                <a:solidFill>
                  <a:srgbClr val="66CCFF"/>
                </a:solidFill>
                <a:effectLst>
                  <a:outerShdw blurRad="38100" dist="38100" dir="2700000" algn="tl">
                    <a:srgbClr val="000000"/>
                  </a:outerShdw>
                </a:effectLst>
              </a:rPr>
              <a:t>US Focus-it strikes 16 million Americans </a:t>
            </a:r>
          </a:p>
          <a:p>
            <a:pPr>
              <a:defRPr/>
            </a:pPr>
            <a:r>
              <a:rPr lang="en-US" sz="2600" b="1">
                <a:solidFill>
                  <a:srgbClr val="66CCFF"/>
                </a:solidFill>
                <a:effectLst>
                  <a:outerShdw blurRad="38100" dist="38100" dir="2700000" algn="tl">
                    <a:srgbClr val="000000"/>
                  </a:outerShdw>
                </a:effectLst>
              </a:rPr>
              <a:t>ARE YOU AT RISK?</a:t>
            </a:r>
          </a:p>
        </p:txBody>
      </p:sp>
      <p:sp>
        <p:nvSpPr>
          <p:cNvPr id="16391" name="Text Box 8"/>
          <p:cNvSpPr txBox="1">
            <a:spLocks noChangeArrowheads="1"/>
          </p:cNvSpPr>
          <p:nvPr/>
        </p:nvSpPr>
        <p:spPr bwMode="auto">
          <a:xfrm>
            <a:off x="5715000" y="4495800"/>
            <a:ext cx="2520950" cy="304800"/>
          </a:xfrm>
          <a:prstGeom prst="rect">
            <a:avLst/>
          </a:prstGeom>
          <a:noFill/>
          <a:ln w="9525">
            <a:noFill/>
            <a:miter lim="800000"/>
            <a:headEnd/>
            <a:tailEnd/>
          </a:ln>
        </p:spPr>
        <p:txBody>
          <a:bodyPr wrap="none">
            <a:spAutoFit/>
          </a:bodyPr>
          <a:lstStyle/>
          <a:p>
            <a:r>
              <a:rPr lang="en-US" sz="1400">
                <a:solidFill>
                  <a:schemeClr val="bg1"/>
                </a:solidFill>
              </a:rPr>
              <a:t>Ref. BMJ Vol333 Dec 9, 2006</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box(out)">
                                      <p:cBhvr>
                                        <p:cTn id="7" dur="500"/>
                                        <p:tgtEl>
                                          <p:spTgt spid="130052"/>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130053"/>
                                        </p:tgtEl>
                                        <p:attrNameLst>
                                          <p:attrName>style.visibility</p:attrName>
                                        </p:attrNameLst>
                                      </p:cBhvr>
                                      <p:to>
                                        <p:strVal val="visible"/>
                                      </p:to>
                                    </p:set>
                                    <p:animEffect transition="in" filter="randombar(vertical)">
                                      <p:cBhvr>
                                        <p:cTn id="11" dur="500"/>
                                        <p:tgtEl>
                                          <p:spTgt spid="13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762000" y="4572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smtClean="0">
                <a:solidFill>
                  <a:srgbClr val="FF9933"/>
                </a:solidFill>
                <a:latin typeface="Arial" charset="0"/>
              </a:rPr>
              <a:t>Impact of Fasting in Diabetics During Ramadan</a:t>
            </a:r>
          </a:p>
        </p:txBody>
      </p:sp>
      <p:sp>
        <p:nvSpPr>
          <p:cNvPr id="33795" name="Rectangle 3"/>
          <p:cNvSpPr>
            <a:spLocks noGrp="1" noChangeArrowheads="1"/>
          </p:cNvSpPr>
          <p:nvPr>
            <p:ph type="body" idx="1"/>
          </p:nvPr>
        </p:nvSpPr>
        <p:spPr bwMode="auto">
          <a:xfrm>
            <a:off x="685800" y="1981200"/>
            <a:ext cx="8153400" cy="4191000"/>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FFFF00"/>
                </a:solidFill>
                <a:latin typeface="Arial" charset="0"/>
              </a:rPr>
              <a:t>In the fasting state, individual depends totally on endogenous substrates for energy.</a:t>
            </a:r>
          </a:p>
          <a:p>
            <a:r>
              <a:rPr lang="en-US" smtClean="0">
                <a:solidFill>
                  <a:srgbClr val="FFFF00"/>
                </a:solidFill>
                <a:latin typeface="Arial" charset="0"/>
              </a:rPr>
              <a:t>Fasting subject is considered in a state of catabolism since his source of energy are all decreasing.</a:t>
            </a:r>
          </a:p>
          <a:p>
            <a:r>
              <a:rPr lang="en-US" smtClean="0">
                <a:solidFill>
                  <a:srgbClr val="FFFF00"/>
                </a:solidFill>
                <a:latin typeface="Arial" charset="0"/>
              </a:rPr>
              <a:t>The liver supplies glucose by glycogenolysis. </a:t>
            </a:r>
          </a:p>
          <a:p>
            <a:endParaRPr lang="en-US" smtClean="0">
              <a:solidFill>
                <a:srgbClr val="FFFF00"/>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762000" y="4572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smtClean="0">
                <a:solidFill>
                  <a:srgbClr val="FF9933"/>
                </a:solidFill>
                <a:latin typeface="Arial" charset="0"/>
              </a:rPr>
              <a:t>Impact of Fasting in Diabetics During Ramadan</a:t>
            </a:r>
          </a:p>
        </p:txBody>
      </p:sp>
      <p:sp>
        <p:nvSpPr>
          <p:cNvPr id="34819" name="Rectangle 3"/>
          <p:cNvSpPr>
            <a:spLocks noGrp="1" noChangeArrowheads="1"/>
          </p:cNvSpPr>
          <p:nvPr>
            <p:ph type="body" idx="1"/>
          </p:nvPr>
        </p:nvSpPr>
        <p:spPr bwMode="auto">
          <a:xfrm>
            <a:off x="685800" y="1981200"/>
            <a:ext cx="7772400" cy="44958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mtClean="0">
                <a:solidFill>
                  <a:srgbClr val="FFFF00"/>
                </a:solidFill>
                <a:latin typeface="Arial" charset="0"/>
              </a:rPr>
              <a:t>Glucose oxidation in liver and muscles is spared as soon as increased quantities of FFA becomes available.</a:t>
            </a:r>
          </a:p>
          <a:p>
            <a:pPr>
              <a:lnSpc>
                <a:spcPct val="90000"/>
              </a:lnSpc>
            </a:pPr>
            <a:r>
              <a:rPr lang="en-US" smtClean="0">
                <a:solidFill>
                  <a:srgbClr val="FFFF00"/>
                </a:solidFill>
                <a:latin typeface="Arial" charset="0"/>
              </a:rPr>
              <a:t>A balance is reached at a plasma glucose level sufficient to ensure adequate brain function and at insulin and glucagon levels sufficient to prevent excessive depletion of previously stored nutrients.</a:t>
            </a:r>
          </a:p>
        </p:txBody>
      </p:sp>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bwMode="auto">
          <a:xfrm>
            <a:off x="685800" y="1828800"/>
            <a:ext cx="8077200" cy="4495800"/>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solidFill>
                  <a:srgbClr val="FFFF00"/>
                </a:solidFill>
                <a:latin typeface="Arial" charset="0"/>
              </a:rPr>
              <a:t>Observational study</a:t>
            </a:r>
          </a:p>
          <a:p>
            <a:r>
              <a:rPr lang="en-US" sz="2800" smtClean="0">
                <a:solidFill>
                  <a:srgbClr val="FFFF00"/>
                </a:solidFill>
                <a:latin typeface="Arial" charset="0"/>
              </a:rPr>
              <a:t>N=60 (30 males and 30 females)  </a:t>
            </a:r>
          </a:p>
          <a:p>
            <a:r>
              <a:rPr lang="en-US" sz="2800" smtClean="0">
                <a:solidFill>
                  <a:srgbClr val="FFFF00"/>
                </a:solidFill>
                <a:latin typeface="Arial" charset="0"/>
              </a:rPr>
              <a:t>Well controlled type 2 diabetics treated with OHA (PPG &lt; 200 mg%)</a:t>
            </a:r>
          </a:p>
          <a:p>
            <a:r>
              <a:rPr lang="en-US" sz="2800" smtClean="0">
                <a:solidFill>
                  <a:srgbClr val="FFFF00"/>
                </a:solidFill>
                <a:latin typeface="Arial" charset="0"/>
              </a:rPr>
              <a:t>Mean body weight        0,75 Kg </a:t>
            </a:r>
          </a:p>
          <a:p>
            <a:r>
              <a:rPr lang="en-US" sz="2800" smtClean="0">
                <a:solidFill>
                  <a:srgbClr val="FFFF00"/>
                </a:solidFill>
                <a:latin typeface="Arial" charset="0"/>
              </a:rPr>
              <a:t>Mean Post Prandial Glucose      9,32 mg% </a:t>
            </a:r>
          </a:p>
          <a:p>
            <a:r>
              <a:rPr lang="en-US" sz="2800" smtClean="0">
                <a:solidFill>
                  <a:srgbClr val="FFFF00"/>
                </a:solidFill>
                <a:latin typeface="Arial" charset="0"/>
              </a:rPr>
              <a:t>No correlation from both parameters.</a:t>
            </a:r>
          </a:p>
        </p:txBody>
      </p:sp>
      <p:sp>
        <p:nvSpPr>
          <p:cNvPr id="35843" name="Text Box 5"/>
          <p:cNvSpPr txBox="1">
            <a:spLocks noChangeArrowheads="1"/>
          </p:cNvSpPr>
          <p:nvPr/>
        </p:nvSpPr>
        <p:spPr bwMode="auto">
          <a:xfrm>
            <a:off x="4572000" y="5851525"/>
            <a:ext cx="4114800" cy="396875"/>
          </a:xfrm>
          <a:prstGeom prst="rect">
            <a:avLst/>
          </a:prstGeom>
          <a:noFill/>
          <a:ln w="12700">
            <a:noFill/>
            <a:miter lim="800000"/>
            <a:headEnd type="none" w="sm" len="sm"/>
            <a:tailEnd type="none" w="sm" len="sm"/>
          </a:ln>
        </p:spPr>
        <p:txBody>
          <a:bodyPr>
            <a:spAutoFit/>
          </a:bodyPr>
          <a:lstStyle/>
          <a:p>
            <a:pPr>
              <a:spcBef>
                <a:spcPct val="50000"/>
              </a:spcBef>
            </a:pPr>
            <a:r>
              <a:rPr lang="en-US">
                <a:solidFill>
                  <a:srgbClr val="CC6600"/>
                </a:solidFill>
                <a:latin typeface="Arial" charset="0"/>
              </a:rPr>
              <a:t>Askandar T etal, Kopapdi V,1978.</a:t>
            </a:r>
          </a:p>
        </p:txBody>
      </p:sp>
      <p:sp>
        <p:nvSpPr>
          <p:cNvPr id="35844" name="Text Box 6"/>
          <p:cNvSpPr txBox="1">
            <a:spLocks noChangeArrowheads="1"/>
          </p:cNvSpPr>
          <p:nvPr/>
        </p:nvSpPr>
        <p:spPr bwMode="auto">
          <a:xfrm>
            <a:off x="838200" y="457200"/>
            <a:ext cx="7162800" cy="1066800"/>
          </a:xfrm>
          <a:prstGeom prst="rect">
            <a:avLst/>
          </a:prstGeom>
          <a:noFill/>
          <a:ln w="12700">
            <a:noFill/>
            <a:miter lim="800000"/>
            <a:headEnd type="none" w="sm" len="sm"/>
            <a:tailEnd type="none" w="sm" len="sm"/>
          </a:ln>
        </p:spPr>
        <p:txBody>
          <a:bodyPr>
            <a:spAutoFit/>
          </a:bodyPr>
          <a:lstStyle/>
          <a:p>
            <a:pPr>
              <a:spcBef>
                <a:spcPct val="50000"/>
              </a:spcBef>
            </a:pPr>
            <a:r>
              <a:rPr lang="en-US" sz="3200">
                <a:solidFill>
                  <a:srgbClr val="CC6600"/>
                </a:solidFill>
                <a:latin typeface="Arial" charset="0"/>
              </a:rPr>
              <a:t>Effect on Diabetic Controlled During Ramadan Fasting </a:t>
            </a:r>
          </a:p>
        </p:txBody>
      </p:sp>
      <p:sp>
        <p:nvSpPr>
          <p:cNvPr id="35845" name="Line 7"/>
          <p:cNvSpPr>
            <a:spLocks noChangeShapeType="1"/>
          </p:cNvSpPr>
          <p:nvPr/>
        </p:nvSpPr>
        <p:spPr bwMode="auto">
          <a:xfrm>
            <a:off x="4343400" y="3886200"/>
            <a:ext cx="0" cy="381000"/>
          </a:xfrm>
          <a:prstGeom prst="line">
            <a:avLst/>
          </a:prstGeom>
          <a:noFill/>
          <a:ln w="38100">
            <a:solidFill>
              <a:srgbClr val="CC6600"/>
            </a:solidFill>
            <a:round/>
            <a:headEnd type="none" w="sm" len="sm"/>
            <a:tailEnd type="triangle" w="sm" len="sm"/>
          </a:ln>
        </p:spPr>
        <p:txBody>
          <a:bodyPr/>
          <a:lstStyle/>
          <a:p>
            <a:endParaRPr lang="en-US"/>
          </a:p>
        </p:txBody>
      </p:sp>
      <p:sp>
        <p:nvSpPr>
          <p:cNvPr id="35846" name="Line 8"/>
          <p:cNvSpPr>
            <a:spLocks noChangeShapeType="1"/>
          </p:cNvSpPr>
          <p:nvPr/>
        </p:nvSpPr>
        <p:spPr bwMode="auto">
          <a:xfrm flipV="1">
            <a:off x="5943600" y="4343400"/>
            <a:ext cx="0" cy="381000"/>
          </a:xfrm>
          <a:prstGeom prst="line">
            <a:avLst/>
          </a:prstGeom>
          <a:noFill/>
          <a:ln w="38100">
            <a:solidFill>
              <a:srgbClr val="CC6600"/>
            </a:solidFill>
            <a:round/>
            <a:headEnd type="none" w="sm" len="sm"/>
            <a:tailEnd type="triangle" w="sm" len="sm"/>
          </a:ln>
        </p:spPr>
        <p:txBody>
          <a:bodyPr/>
          <a:lstStyle/>
          <a:p>
            <a:endParaRPr lang="en-US"/>
          </a:p>
        </p:txBody>
      </p:sp>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body" idx="1"/>
          </p:nvPr>
        </p:nvSpPr>
        <p:spPr bwMode="auto">
          <a:xfrm>
            <a:off x="685800" y="1600200"/>
            <a:ext cx="7772400" cy="4495800"/>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solidFill>
                  <a:srgbClr val="FFFF00"/>
                </a:solidFill>
                <a:latin typeface="Arial" charset="0"/>
              </a:rPr>
              <a:t>Observational study</a:t>
            </a:r>
          </a:p>
          <a:p>
            <a:r>
              <a:rPr lang="en-US" sz="2800" smtClean="0">
                <a:solidFill>
                  <a:srgbClr val="FFFF00"/>
                </a:solidFill>
                <a:latin typeface="Arial" charset="0"/>
              </a:rPr>
              <a:t>Well controlled diabetics with out severe complication </a:t>
            </a:r>
          </a:p>
          <a:p>
            <a:r>
              <a:rPr lang="en-US" sz="2800" smtClean="0">
                <a:solidFill>
                  <a:srgbClr val="FFFF00"/>
                </a:solidFill>
                <a:latin typeface="Arial" charset="0"/>
              </a:rPr>
              <a:t>N=55; 49 on diet and 6 on diet +OHA</a:t>
            </a:r>
          </a:p>
          <a:p>
            <a:r>
              <a:rPr lang="en-US" sz="2800" smtClean="0">
                <a:solidFill>
                  <a:srgbClr val="FFFF00"/>
                </a:solidFill>
                <a:latin typeface="Arial" charset="0"/>
              </a:rPr>
              <a:t>No Changes in BW, BG and lipid profile</a:t>
            </a:r>
          </a:p>
          <a:p>
            <a:r>
              <a:rPr lang="en-US" sz="2800" smtClean="0">
                <a:solidFill>
                  <a:srgbClr val="FFFF00"/>
                </a:solidFill>
                <a:latin typeface="Arial" charset="0"/>
              </a:rPr>
              <a:t>There is no negative effects of fasting during Ramadan, as long as they followed the instructions.</a:t>
            </a:r>
          </a:p>
        </p:txBody>
      </p:sp>
      <p:sp>
        <p:nvSpPr>
          <p:cNvPr id="36867" name="Text Box 6"/>
          <p:cNvSpPr txBox="1">
            <a:spLocks noChangeArrowheads="1"/>
          </p:cNvSpPr>
          <p:nvPr/>
        </p:nvSpPr>
        <p:spPr bwMode="auto">
          <a:xfrm>
            <a:off x="4572000" y="6003925"/>
            <a:ext cx="3962400" cy="396875"/>
          </a:xfrm>
          <a:prstGeom prst="rect">
            <a:avLst/>
          </a:prstGeom>
          <a:noFill/>
          <a:ln w="12700">
            <a:noFill/>
            <a:miter lim="800000"/>
            <a:headEnd type="none" w="sm" len="sm"/>
            <a:tailEnd type="none" w="sm" len="sm"/>
          </a:ln>
        </p:spPr>
        <p:txBody>
          <a:bodyPr>
            <a:spAutoFit/>
          </a:bodyPr>
          <a:lstStyle/>
          <a:p>
            <a:pPr>
              <a:spcBef>
                <a:spcPct val="20000"/>
              </a:spcBef>
            </a:pPr>
            <a:r>
              <a:rPr lang="en-US">
                <a:solidFill>
                  <a:srgbClr val="CC6600"/>
                </a:solidFill>
                <a:latin typeface="Arial" charset="0"/>
              </a:rPr>
              <a:t>Manaf A. etal, Kopapdi V, 1981</a:t>
            </a:r>
            <a:r>
              <a:rPr lang="en-US">
                <a:solidFill>
                  <a:srgbClr val="FFFF00"/>
                </a:solidFill>
                <a:latin typeface="Arial" charset="0"/>
              </a:rPr>
              <a:t> </a:t>
            </a:r>
            <a:endParaRPr lang="en-US" sz="1800"/>
          </a:p>
        </p:txBody>
      </p:sp>
      <p:sp>
        <p:nvSpPr>
          <p:cNvPr id="36868" name="Text Box 7"/>
          <p:cNvSpPr txBox="1">
            <a:spLocks noChangeArrowheads="1"/>
          </p:cNvSpPr>
          <p:nvPr/>
        </p:nvSpPr>
        <p:spPr bwMode="auto">
          <a:xfrm>
            <a:off x="898525" y="293688"/>
            <a:ext cx="7102475" cy="1066800"/>
          </a:xfrm>
          <a:prstGeom prst="rect">
            <a:avLst/>
          </a:prstGeom>
          <a:noFill/>
          <a:ln w="12700">
            <a:noFill/>
            <a:miter lim="800000"/>
            <a:headEnd type="none" w="sm" len="sm"/>
            <a:tailEnd type="none" w="sm" len="sm"/>
          </a:ln>
        </p:spPr>
        <p:txBody>
          <a:bodyPr>
            <a:spAutoFit/>
          </a:bodyPr>
          <a:lstStyle/>
          <a:p>
            <a:r>
              <a:rPr lang="en-US" sz="3200">
                <a:solidFill>
                  <a:srgbClr val="CC6600"/>
                </a:solidFill>
                <a:latin typeface="Arial" charset="0"/>
              </a:rPr>
              <a:t>Effect of Ramadan Fasting on Well Controlled Diabetic Patients </a:t>
            </a:r>
          </a:p>
        </p:txBody>
      </p:sp>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bwMode="auto">
          <a:xfrm>
            <a:off x="609600" y="1600200"/>
            <a:ext cx="7772400" cy="3962400"/>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solidFill>
                  <a:srgbClr val="FFFF00"/>
                </a:solidFill>
                <a:latin typeface="Arial" charset="0"/>
              </a:rPr>
              <a:t>Observational study </a:t>
            </a:r>
          </a:p>
          <a:p>
            <a:r>
              <a:rPr lang="en-US" sz="2800" smtClean="0">
                <a:solidFill>
                  <a:srgbClr val="FFFF00"/>
                </a:solidFill>
                <a:latin typeface="Arial" charset="0"/>
              </a:rPr>
              <a:t>N=22; controlled diabetic</a:t>
            </a:r>
          </a:p>
          <a:p>
            <a:r>
              <a:rPr lang="en-US" sz="2800" smtClean="0">
                <a:solidFill>
                  <a:srgbClr val="FFFF00"/>
                </a:solidFill>
                <a:latin typeface="Arial" charset="0"/>
              </a:rPr>
              <a:t>Diet and medication were maintain </a:t>
            </a:r>
          </a:p>
          <a:p>
            <a:r>
              <a:rPr lang="en-US" sz="2800" smtClean="0">
                <a:solidFill>
                  <a:srgbClr val="FFFF00"/>
                </a:solidFill>
                <a:latin typeface="Arial" charset="0"/>
              </a:rPr>
              <a:t>Blood glucose levels    from 8 to 11 am at the first and last week of fasting month, but not from 11 am to 6 pm.</a:t>
            </a:r>
          </a:p>
          <a:p>
            <a:r>
              <a:rPr lang="en-US" sz="2800" smtClean="0">
                <a:solidFill>
                  <a:srgbClr val="FFFF00"/>
                </a:solidFill>
                <a:latin typeface="Arial" charset="0"/>
              </a:rPr>
              <a:t>Hypoglycemia should be anticipated when good controlled diabetics are going to fast.</a:t>
            </a:r>
          </a:p>
        </p:txBody>
      </p:sp>
      <p:sp>
        <p:nvSpPr>
          <p:cNvPr id="37891" name="Text Box 4"/>
          <p:cNvSpPr txBox="1">
            <a:spLocks noChangeArrowheads="1"/>
          </p:cNvSpPr>
          <p:nvPr/>
        </p:nvSpPr>
        <p:spPr bwMode="auto">
          <a:xfrm>
            <a:off x="4114800" y="5851525"/>
            <a:ext cx="4191000" cy="396875"/>
          </a:xfrm>
          <a:prstGeom prst="rect">
            <a:avLst/>
          </a:prstGeom>
          <a:noFill/>
          <a:ln w="12700">
            <a:noFill/>
            <a:miter lim="800000"/>
            <a:headEnd type="none" w="sm" len="sm"/>
            <a:tailEnd type="none" w="sm" len="sm"/>
          </a:ln>
        </p:spPr>
        <p:txBody>
          <a:bodyPr>
            <a:spAutoFit/>
          </a:bodyPr>
          <a:lstStyle/>
          <a:p>
            <a:pPr>
              <a:spcBef>
                <a:spcPct val="20000"/>
              </a:spcBef>
            </a:pPr>
            <a:r>
              <a:rPr lang="en-US">
                <a:solidFill>
                  <a:srgbClr val="CC6600"/>
                </a:solidFill>
                <a:latin typeface="Arial" charset="0"/>
              </a:rPr>
              <a:t>Soegondo S etal, AOCE  </a:t>
            </a:r>
            <a:endParaRPr lang="en-US" sz="1600">
              <a:solidFill>
                <a:srgbClr val="CC6600"/>
              </a:solidFill>
              <a:latin typeface="Arial" charset="0"/>
            </a:endParaRPr>
          </a:p>
        </p:txBody>
      </p:sp>
      <p:sp>
        <p:nvSpPr>
          <p:cNvPr id="37892" name="Text Box 5"/>
          <p:cNvSpPr txBox="1">
            <a:spLocks noChangeArrowheads="1"/>
          </p:cNvSpPr>
          <p:nvPr/>
        </p:nvSpPr>
        <p:spPr bwMode="auto">
          <a:xfrm>
            <a:off x="685800" y="304800"/>
            <a:ext cx="7315200" cy="946150"/>
          </a:xfrm>
          <a:prstGeom prst="rect">
            <a:avLst/>
          </a:prstGeom>
          <a:noFill/>
          <a:ln w="12700">
            <a:noFill/>
            <a:miter lim="800000"/>
            <a:headEnd type="none" w="sm" len="sm"/>
            <a:tailEnd type="none" w="sm" len="sm"/>
          </a:ln>
        </p:spPr>
        <p:txBody>
          <a:bodyPr>
            <a:spAutoFit/>
          </a:bodyPr>
          <a:lstStyle/>
          <a:p>
            <a:pPr>
              <a:spcBef>
                <a:spcPct val="50000"/>
              </a:spcBef>
            </a:pPr>
            <a:r>
              <a:rPr lang="en-US" sz="2800">
                <a:solidFill>
                  <a:srgbClr val="CC6600"/>
                </a:solidFill>
                <a:latin typeface="Arial" charset="0"/>
              </a:rPr>
              <a:t>Blood Glucose Responses Of Diabetics During the Fasting Month Ramadan</a:t>
            </a:r>
          </a:p>
        </p:txBody>
      </p:sp>
      <p:sp>
        <p:nvSpPr>
          <p:cNvPr id="37893" name="Line 6"/>
          <p:cNvSpPr>
            <a:spLocks noChangeShapeType="1"/>
          </p:cNvSpPr>
          <p:nvPr/>
        </p:nvSpPr>
        <p:spPr bwMode="auto">
          <a:xfrm>
            <a:off x="4495800" y="3276600"/>
            <a:ext cx="0" cy="381000"/>
          </a:xfrm>
          <a:prstGeom prst="line">
            <a:avLst/>
          </a:prstGeom>
          <a:noFill/>
          <a:ln w="38100">
            <a:solidFill>
              <a:srgbClr val="CC6600"/>
            </a:solidFill>
            <a:round/>
            <a:headEnd type="none" w="sm" len="sm"/>
            <a:tailEnd type="triangle" w="sm" len="sm"/>
          </a:ln>
        </p:spPr>
        <p:txBody>
          <a:bodyPr/>
          <a:lstStyle/>
          <a:p>
            <a:endParaRPr lang="en-US"/>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bwMode="auto">
          <a:xfrm>
            <a:off x="533400" y="762000"/>
            <a:ext cx="7772400" cy="4419600"/>
          </a:xfrm>
          <a:noFill/>
          <a:ln>
            <a:miter lim="800000"/>
            <a:headEnd/>
            <a:tailEnd/>
          </a:ln>
        </p:spPr>
        <p:txBody>
          <a:bodyPr vert="horz" wrap="square" lIns="91440" tIns="45720" rIns="91440" bIns="45720" numCol="1" anchor="t" anchorCtr="0" compatLnSpc="1">
            <a:prstTxWarp prst="textNoShape">
              <a:avLst/>
            </a:prstTxWarp>
          </a:bodyPr>
          <a:lstStyle/>
          <a:p>
            <a:pPr>
              <a:lnSpc>
                <a:spcPct val="130000"/>
              </a:lnSpc>
            </a:pPr>
            <a:r>
              <a:rPr lang="en-US" sz="2400" smtClean="0">
                <a:solidFill>
                  <a:srgbClr val="FFFF00"/>
                </a:solidFill>
                <a:latin typeface="Arial" charset="0"/>
              </a:rPr>
              <a:t>Observational study </a:t>
            </a:r>
          </a:p>
          <a:p>
            <a:pPr>
              <a:lnSpc>
                <a:spcPct val="130000"/>
              </a:lnSpc>
            </a:pPr>
            <a:r>
              <a:rPr lang="en-US" sz="2400" smtClean="0">
                <a:solidFill>
                  <a:srgbClr val="FFFF00"/>
                </a:solidFill>
                <a:latin typeface="Arial" charset="0"/>
              </a:rPr>
              <a:t>N=41 type 2 diabetics (9 on diet, 12 on single OHA, and 20 on combined OHA) </a:t>
            </a:r>
          </a:p>
          <a:p>
            <a:pPr>
              <a:lnSpc>
                <a:spcPct val="130000"/>
              </a:lnSpc>
            </a:pPr>
            <a:r>
              <a:rPr lang="en-US" sz="2400" smtClean="0">
                <a:solidFill>
                  <a:srgbClr val="FFFF00"/>
                </a:solidFill>
                <a:latin typeface="Arial" charset="0"/>
              </a:rPr>
              <a:t>Number of  symptomatic hypoglycemic periods, which were not biochemically verified, increased in eight of patients (19,5%) during Ramadan. None of the patients, however, experienced severe hypoglycemia or neuroglycopenic symptoms</a:t>
            </a:r>
          </a:p>
        </p:txBody>
      </p:sp>
      <p:sp>
        <p:nvSpPr>
          <p:cNvPr id="38915" name="Text Box 7"/>
          <p:cNvSpPr txBox="1">
            <a:spLocks noChangeArrowheads="1"/>
          </p:cNvSpPr>
          <p:nvPr/>
        </p:nvSpPr>
        <p:spPr bwMode="auto">
          <a:xfrm>
            <a:off x="4343400" y="5911850"/>
            <a:ext cx="3733800" cy="396875"/>
          </a:xfrm>
          <a:prstGeom prst="rect">
            <a:avLst/>
          </a:prstGeom>
          <a:noFill/>
          <a:ln w="12700">
            <a:noFill/>
            <a:miter lim="800000"/>
            <a:headEnd type="none" w="sm" len="sm"/>
            <a:tailEnd type="none" w="sm" len="sm"/>
          </a:ln>
        </p:spPr>
        <p:txBody>
          <a:bodyPr>
            <a:spAutoFit/>
          </a:bodyPr>
          <a:lstStyle/>
          <a:p>
            <a:pPr>
              <a:spcBef>
                <a:spcPct val="50000"/>
              </a:spcBef>
            </a:pPr>
            <a:r>
              <a:rPr lang="en-US">
                <a:solidFill>
                  <a:srgbClr val="FF9933"/>
                </a:solidFill>
                <a:latin typeface="Arial" charset="0"/>
              </a:rPr>
              <a:t>Ali Riza etal, Univ of Ankara</a:t>
            </a:r>
            <a:endParaRPr lang="en-US" sz="1800">
              <a:solidFill>
                <a:srgbClr val="FF9933"/>
              </a:solidFill>
              <a:latin typeface="Arial" charset="0"/>
            </a:endParaRPr>
          </a:p>
        </p:txBody>
      </p:sp>
    </p:spTree>
  </p:cSld>
  <p:clrMapOvr>
    <a:masterClrMapping/>
  </p:clrMapOvr>
  <p:transition>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724400" y="6172200"/>
            <a:ext cx="4038600" cy="4572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000" smtClean="0">
                <a:solidFill>
                  <a:srgbClr val="FF9933"/>
                </a:solidFill>
                <a:latin typeface="Arial" charset="0"/>
              </a:rPr>
              <a:t>Ali Riza etal, Univ of Ankara</a:t>
            </a:r>
            <a:r>
              <a:rPr lang="en-US" sz="1800" smtClean="0">
                <a:solidFill>
                  <a:srgbClr val="FF9933"/>
                </a:solidFill>
                <a:latin typeface="Arial" charset="0"/>
              </a:rPr>
              <a:t/>
            </a:r>
            <a:br>
              <a:rPr lang="en-US" sz="1800" smtClean="0">
                <a:solidFill>
                  <a:srgbClr val="FF9933"/>
                </a:solidFill>
                <a:latin typeface="Arial" charset="0"/>
              </a:rPr>
            </a:br>
            <a:endParaRPr lang="en-US" sz="1800" smtClean="0">
              <a:solidFill>
                <a:srgbClr val="FF9933"/>
              </a:solidFill>
              <a:latin typeface="Arial" charset="0"/>
            </a:endParaRPr>
          </a:p>
        </p:txBody>
      </p:sp>
      <p:sp>
        <p:nvSpPr>
          <p:cNvPr id="39939" name="Rectangle 3"/>
          <p:cNvSpPr>
            <a:spLocks noGrp="1" noChangeArrowheads="1"/>
          </p:cNvSpPr>
          <p:nvPr>
            <p:ph type="body" idx="1"/>
          </p:nvPr>
        </p:nvSpPr>
        <p:spPr bwMode="auto">
          <a:xfrm>
            <a:off x="381000" y="685800"/>
            <a:ext cx="8229600" cy="48006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mtClean="0">
                <a:solidFill>
                  <a:srgbClr val="FFFF00"/>
                </a:solidFill>
                <a:latin typeface="Arial" charset="0"/>
              </a:rPr>
              <a:t>In conclusion:</a:t>
            </a:r>
            <a:r>
              <a:rPr lang="en-US" sz="2800" smtClean="0">
                <a:solidFill>
                  <a:srgbClr val="FFFF00"/>
                </a:solidFill>
                <a:latin typeface="Arial" charset="0"/>
              </a:rPr>
              <a:t> </a:t>
            </a:r>
          </a:p>
          <a:p>
            <a:pPr>
              <a:lnSpc>
                <a:spcPct val="130000"/>
              </a:lnSpc>
            </a:pPr>
            <a:r>
              <a:rPr lang="en-US" sz="2800" smtClean="0">
                <a:solidFill>
                  <a:srgbClr val="FFFF00"/>
                </a:solidFill>
                <a:latin typeface="Arial" charset="0"/>
              </a:rPr>
              <a:t>type 2 diabetic is not a contraindication to fasting in Ramadan</a:t>
            </a:r>
          </a:p>
          <a:p>
            <a:pPr>
              <a:lnSpc>
                <a:spcPct val="130000"/>
              </a:lnSpc>
            </a:pPr>
            <a:r>
              <a:rPr lang="en-US" sz="2800" smtClean="0">
                <a:solidFill>
                  <a:srgbClr val="FFFF00"/>
                </a:solidFill>
                <a:latin typeface="Arial" charset="0"/>
              </a:rPr>
              <a:t>Patients on single or combination OHA could observe Ramadan fasting with appropriate instruction about meals and OHA use.</a:t>
            </a:r>
          </a:p>
          <a:p>
            <a:pPr>
              <a:lnSpc>
                <a:spcPct val="130000"/>
              </a:lnSpc>
            </a:pPr>
            <a:r>
              <a:rPr lang="en-US" sz="2800" smtClean="0">
                <a:solidFill>
                  <a:srgbClr val="FFFF00"/>
                </a:solidFill>
                <a:latin typeface="Arial" charset="0"/>
              </a:rPr>
              <a:t>However some patients may still experience an increased number of hypoglycemic episodes </a:t>
            </a:r>
          </a:p>
        </p:txBody>
      </p:sp>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5867400" y="6096000"/>
            <a:ext cx="2590800" cy="4572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000" smtClean="0">
                <a:solidFill>
                  <a:srgbClr val="FF9933"/>
                </a:solidFill>
                <a:latin typeface="Arial" charset="0"/>
              </a:rPr>
              <a:t>Mafauzy et al., 1990</a:t>
            </a:r>
          </a:p>
        </p:txBody>
      </p:sp>
      <p:sp>
        <p:nvSpPr>
          <p:cNvPr id="40963" name="Rectangle 3"/>
          <p:cNvSpPr>
            <a:spLocks noGrp="1" noChangeArrowheads="1"/>
          </p:cNvSpPr>
          <p:nvPr>
            <p:ph type="body" idx="1"/>
          </p:nvPr>
        </p:nvSpPr>
        <p:spPr bwMode="auto">
          <a:xfrm>
            <a:off x="990600" y="1524000"/>
            <a:ext cx="7696200" cy="4419600"/>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solidFill>
                  <a:srgbClr val="FFFF00"/>
                </a:solidFill>
                <a:latin typeface="Arial" charset="0"/>
              </a:rPr>
              <a:t>N=22; carried out in Malaysia.</a:t>
            </a:r>
          </a:p>
          <a:p>
            <a:r>
              <a:rPr lang="en-US" sz="2800" smtClean="0">
                <a:solidFill>
                  <a:srgbClr val="FFFF00"/>
                </a:solidFill>
                <a:latin typeface="Arial" charset="0"/>
              </a:rPr>
              <a:t>No evidence of hypoglycemia was obtained.</a:t>
            </a:r>
          </a:p>
          <a:p>
            <a:r>
              <a:rPr lang="en-US" sz="2800" smtClean="0">
                <a:solidFill>
                  <a:srgbClr val="FFFF00"/>
                </a:solidFill>
                <a:latin typeface="Arial" charset="0"/>
              </a:rPr>
              <a:t>Total caloric and carbohydrate intake both    during Ramadan compared with Shaban, although the proportion of simple carbohydrate consumed    from 8,4% to 14%  </a:t>
            </a:r>
          </a:p>
          <a:p>
            <a:r>
              <a:rPr lang="en-US" sz="2800" smtClean="0">
                <a:solidFill>
                  <a:srgbClr val="FFFF00"/>
                </a:solidFill>
                <a:latin typeface="Arial" charset="0"/>
              </a:rPr>
              <a:t>No changes in FBG or cholesterol level.</a:t>
            </a:r>
          </a:p>
          <a:p>
            <a:r>
              <a:rPr lang="en-US" sz="2800" smtClean="0">
                <a:solidFill>
                  <a:srgbClr val="FFFF00"/>
                </a:solidFill>
                <a:latin typeface="Arial" charset="0"/>
              </a:rPr>
              <a:t>But fructosamine level    from 6.6 to 4.3 mM. </a:t>
            </a:r>
          </a:p>
        </p:txBody>
      </p:sp>
      <p:sp>
        <p:nvSpPr>
          <p:cNvPr id="40964" name="Text Box 4"/>
          <p:cNvSpPr txBox="1">
            <a:spLocks noChangeArrowheads="1"/>
          </p:cNvSpPr>
          <p:nvPr/>
        </p:nvSpPr>
        <p:spPr bwMode="auto">
          <a:xfrm>
            <a:off x="685800" y="349250"/>
            <a:ext cx="7696200" cy="946150"/>
          </a:xfrm>
          <a:prstGeom prst="rect">
            <a:avLst/>
          </a:prstGeom>
          <a:noFill/>
          <a:ln w="12700">
            <a:noFill/>
            <a:miter lim="800000"/>
            <a:headEnd type="none" w="sm" len="sm"/>
            <a:tailEnd type="none" w="sm" len="sm"/>
          </a:ln>
        </p:spPr>
        <p:txBody>
          <a:bodyPr>
            <a:spAutoFit/>
          </a:bodyPr>
          <a:lstStyle/>
          <a:p>
            <a:pPr>
              <a:spcBef>
                <a:spcPct val="50000"/>
              </a:spcBef>
            </a:pPr>
            <a:r>
              <a:rPr lang="en-US" sz="2800">
                <a:solidFill>
                  <a:srgbClr val="CC6600"/>
                </a:solidFill>
                <a:latin typeface="Arial" charset="0"/>
              </a:rPr>
              <a:t>An Observational Survey of the Impact of Ramadan fasting on Diabetes</a:t>
            </a:r>
          </a:p>
        </p:txBody>
      </p:sp>
      <p:sp>
        <p:nvSpPr>
          <p:cNvPr id="40965" name="Line 5"/>
          <p:cNvSpPr>
            <a:spLocks noChangeShapeType="1"/>
          </p:cNvSpPr>
          <p:nvPr/>
        </p:nvSpPr>
        <p:spPr bwMode="auto">
          <a:xfrm>
            <a:off x="5105400" y="4953000"/>
            <a:ext cx="0" cy="457200"/>
          </a:xfrm>
          <a:prstGeom prst="line">
            <a:avLst/>
          </a:prstGeom>
          <a:noFill/>
          <a:ln w="57150">
            <a:solidFill>
              <a:srgbClr val="CC6600"/>
            </a:solidFill>
            <a:round/>
            <a:headEnd type="none" w="sm" len="sm"/>
            <a:tailEnd type="triangle" w="sm" len="sm"/>
          </a:ln>
        </p:spPr>
        <p:txBody>
          <a:bodyPr/>
          <a:lstStyle/>
          <a:p>
            <a:endParaRPr lang="en-US"/>
          </a:p>
        </p:txBody>
      </p:sp>
      <p:sp>
        <p:nvSpPr>
          <p:cNvPr id="40966" name="Line 6"/>
          <p:cNvSpPr>
            <a:spLocks noChangeShapeType="1"/>
          </p:cNvSpPr>
          <p:nvPr/>
        </p:nvSpPr>
        <p:spPr bwMode="auto">
          <a:xfrm>
            <a:off x="8382000" y="2590800"/>
            <a:ext cx="0" cy="457200"/>
          </a:xfrm>
          <a:prstGeom prst="line">
            <a:avLst/>
          </a:prstGeom>
          <a:noFill/>
          <a:ln w="57150">
            <a:solidFill>
              <a:srgbClr val="CC6600"/>
            </a:solidFill>
            <a:round/>
            <a:headEnd type="none" w="sm" len="sm"/>
            <a:tailEnd type="triangle" w="sm" len="sm"/>
          </a:ln>
        </p:spPr>
        <p:txBody>
          <a:bodyPr/>
          <a:lstStyle/>
          <a:p>
            <a:endParaRPr lang="en-US"/>
          </a:p>
        </p:txBody>
      </p:sp>
      <p:sp>
        <p:nvSpPr>
          <p:cNvPr id="40967" name="Line 7"/>
          <p:cNvSpPr>
            <a:spLocks noChangeShapeType="1"/>
          </p:cNvSpPr>
          <p:nvPr/>
        </p:nvSpPr>
        <p:spPr bwMode="auto">
          <a:xfrm flipV="1">
            <a:off x="5486400" y="3886200"/>
            <a:ext cx="0" cy="381000"/>
          </a:xfrm>
          <a:prstGeom prst="line">
            <a:avLst/>
          </a:prstGeom>
          <a:noFill/>
          <a:ln w="57150">
            <a:solidFill>
              <a:srgbClr val="CC6600"/>
            </a:solidFill>
            <a:round/>
            <a:headEnd type="none" w="sm" len="sm"/>
            <a:tailEnd type="triangle" w="sm" len="sm"/>
          </a:ln>
        </p:spPr>
        <p:txBody>
          <a:bodyPr/>
          <a:lstStyle/>
          <a:p>
            <a:endParaRPr lang="en-US"/>
          </a:p>
        </p:txBody>
      </p:sp>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5266" name="Rectangle 2"/>
          <p:cNvSpPr>
            <a:spLocks noGrp="1" noChangeArrowheads="1"/>
          </p:cNvSpPr>
          <p:nvPr>
            <p:ph type="body" sz="half" idx="1"/>
          </p:nvPr>
        </p:nvSpPr>
        <p:spPr bwMode="auto">
          <a:xfrm>
            <a:off x="1595438" y="1851025"/>
            <a:ext cx="7548562" cy="2976563"/>
          </a:xfrm>
          <a:ln>
            <a:miter lim="800000"/>
            <a:headEnd/>
            <a:tailEnd/>
          </a:ln>
        </p:spPr>
        <p:txBody>
          <a:bodyPr vert="horz" wrap="square" lIns="91440" tIns="45720" rIns="91440" bIns="45720" numCol="1" anchor="t" anchorCtr="0" compatLnSpc="1">
            <a:prstTxWarp prst="textNoShape">
              <a:avLst/>
            </a:prstTxWarp>
          </a:bodyPr>
          <a:lstStyle/>
          <a:p>
            <a:pPr indent="-57150">
              <a:lnSpc>
                <a:spcPct val="80000"/>
              </a:lnSpc>
              <a:buFontTx/>
              <a:buNone/>
              <a:defRPr/>
            </a:pPr>
            <a:r>
              <a:rPr lang="en-US" sz="2000" b="1" dirty="0" smtClean="0">
                <a:solidFill>
                  <a:srgbClr val="FFFF00"/>
                </a:solidFill>
                <a:effectLst>
                  <a:outerShdw blurRad="38100" dist="38100" dir="2700000" algn="tl">
                    <a:srgbClr val="000000"/>
                  </a:outerShdw>
                </a:effectLst>
                <a:latin typeface="Verdana" pitchFamily="34" charset="0"/>
              </a:rPr>
              <a:t>Conditions related to diabetes:</a:t>
            </a:r>
          </a:p>
          <a:p>
            <a:pPr indent="-57150">
              <a:lnSpc>
                <a:spcPct val="80000"/>
              </a:lnSpc>
              <a:buFontTx/>
              <a:buNone/>
              <a:defRPr/>
            </a:pPr>
            <a:endParaRPr lang="en-US" sz="1000" b="1" dirty="0" smtClean="0">
              <a:solidFill>
                <a:srgbClr val="FFFF00"/>
              </a:solidFill>
              <a:effectLst>
                <a:outerShdw blurRad="38100" dist="38100" dir="2700000" algn="tl">
                  <a:srgbClr val="000000"/>
                </a:outerShdw>
              </a:effectLst>
              <a:latin typeface="Verdana" pitchFamily="34" charset="0"/>
            </a:endParaRPr>
          </a:p>
          <a:p>
            <a:pPr indent="-57150">
              <a:lnSpc>
                <a:spcPct val="80000"/>
              </a:lnSpc>
              <a:buFont typeface="Wingdings" pitchFamily="2" charset="2"/>
              <a:buNone/>
              <a:defRPr/>
            </a:pPr>
            <a:r>
              <a:rPr lang="en-US" sz="2000" b="1" dirty="0" smtClean="0">
                <a:solidFill>
                  <a:schemeClr val="bg1"/>
                </a:solidFill>
                <a:effectLst>
                  <a:outerShdw blurRad="38100" dist="38100" dir="2700000" algn="tl">
                    <a:srgbClr val="000000"/>
                  </a:outerShdw>
                </a:effectLst>
                <a:latin typeface="Verdana" pitchFamily="34" charset="0"/>
              </a:rPr>
              <a:t>- Advanced nephropathy</a:t>
            </a:r>
          </a:p>
          <a:p>
            <a:pPr indent="-57150">
              <a:lnSpc>
                <a:spcPct val="80000"/>
              </a:lnSpc>
              <a:buFont typeface="Wingdings" pitchFamily="2" charset="2"/>
              <a:buNone/>
              <a:defRPr/>
            </a:pPr>
            <a:r>
              <a:rPr lang="en-US" sz="2000" b="1" dirty="0" smtClean="0">
                <a:solidFill>
                  <a:schemeClr val="bg1"/>
                </a:solidFill>
                <a:effectLst>
                  <a:outerShdw blurRad="38100" dist="38100" dir="2700000" algn="tl">
                    <a:srgbClr val="000000"/>
                  </a:outerShdw>
                </a:effectLst>
                <a:latin typeface="Verdana" pitchFamily="34" charset="0"/>
              </a:rPr>
              <a:t>- Severe retinopathy</a:t>
            </a:r>
          </a:p>
          <a:p>
            <a:pPr indent="-57150">
              <a:lnSpc>
                <a:spcPct val="80000"/>
              </a:lnSpc>
              <a:buFont typeface="Wingdings" pitchFamily="2" charset="2"/>
              <a:buNone/>
              <a:defRPr/>
            </a:pPr>
            <a:r>
              <a:rPr lang="en-US" sz="2000" b="1" dirty="0" smtClean="0">
                <a:solidFill>
                  <a:schemeClr val="bg1"/>
                </a:solidFill>
                <a:effectLst>
                  <a:outerShdw blurRad="38100" dist="38100" dir="2700000" algn="tl">
                    <a:srgbClr val="000000"/>
                  </a:outerShdw>
                </a:effectLst>
                <a:latin typeface="Verdana" pitchFamily="34" charset="0"/>
              </a:rPr>
              <a:t>- Autonomic neuropathy</a:t>
            </a:r>
          </a:p>
          <a:p>
            <a:pPr indent="-57150">
              <a:lnSpc>
                <a:spcPct val="80000"/>
              </a:lnSpc>
              <a:buFont typeface="Wingdings" pitchFamily="2" charset="2"/>
              <a:buNone/>
              <a:defRPr/>
            </a:pPr>
            <a:r>
              <a:rPr lang="en-US" sz="2000" b="1" dirty="0" smtClean="0">
                <a:solidFill>
                  <a:schemeClr val="bg1"/>
                </a:solidFill>
                <a:effectLst>
                  <a:outerShdw blurRad="38100" dist="38100" dir="2700000" algn="tl">
                    <a:srgbClr val="000000"/>
                  </a:outerShdw>
                </a:effectLst>
                <a:latin typeface="Verdana" pitchFamily="34" charset="0"/>
              </a:rPr>
              <a:t>- Hypoglycemic unawareness</a:t>
            </a:r>
          </a:p>
          <a:p>
            <a:pPr indent="-57150">
              <a:lnSpc>
                <a:spcPct val="80000"/>
              </a:lnSpc>
              <a:buFont typeface="Wingdings" pitchFamily="2" charset="2"/>
              <a:buNone/>
              <a:defRPr/>
            </a:pPr>
            <a:r>
              <a:rPr lang="en-US" sz="2000" b="1" dirty="0" smtClean="0">
                <a:solidFill>
                  <a:schemeClr val="bg1"/>
                </a:solidFill>
                <a:effectLst>
                  <a:outerShdw blurRad="38100" dist="38100" dir="2700000" algn="tl">
                    <a:srgbClr val="000000"/>
                  </a:outerShdw>
                </a:effectLst>
                <a:latin typeface="Verdana" pitchFamily="34" charset="0"/>
              </a:rPr>
              <a:t>- Major </a:t>
            </a:r>
            <a:r>
              <a:rPr lang="en-US" sz="2000" b="1" dirty="0" err="1" smtClean="0">
                <a:solidFill>
                  <a:schemeClr val="bg1"/>
                </a:solidFill>
                <a:effectLst>
                  <a:outerShdw blurRad="38100" dist="38100" dir="2700000" algn="tl">
                    <a:srgbClr val="000000"/>
                  </a:outerShdw>
                </a:effectLst>
                <a:latin typeface="Verdana" pitchFamily="34" charset="0"/>
              </a:rPr>
              <a:t>macrovascular</a:t>
            </a:r>
            <a:r>
              <a:rPr lang="en-US" sz="2000" b="1" dirty="0" smtClean="0">
                <a:solidFill>
                  <a:schemeClr val="bg1"/>
                </a:solidFill>
                <a:effectLst>
                  <a:outerShdw blurRad="38100" dist="38100" dir="2700000" algn="tl">
                    <a:srgbClr val="000000"/>
                  </a:outerShdw>
                </a:effectLst>
                <a:latin typeface="Verdana" pitchFamily="34" charset="0"/>
              </a:rPr>
              <a:t> diseases</a:t>
            </a:r>
          </a:p>
          <a:p>
            <a:pPr indent="-57150">
              <a:lnSpc>
                <a:spcPct val="80000"/>
              </a:lnSpc>
              <a:buFont typeface="Wingdings" pitchFamily="2" charset="2"/>
              <a:buNone/>
              <a:defRPr/>
            </a:pPr>
            <a:r>
              <a:rPr lang="en-US" sz="2000" b="1" dirty="0" smtClean="0">
                <a:solidFill>
                  <a:schemeClr val="bg1"/>
                </a:solidFill>
                <a:effectLst>
                  <a:outerShdw blurRad="38100" dist="38100" dir="2700000" algn="tl">
                    <a:srgbClr val="000000"/>
                  </a:outerShdw>
                </a:effectLst>
                <a:latin typeface="Verdana" pitchFamily="34" charset="0"/>
              </a:rPr>
              <a:t>- Recent hyper-</a:t>
            </a:r>
            <a:r>
              <a:rPr lang="en-US" sz="2000" b="1" dirty="0" err="1" smtClean="0">
                <a:solidFill>
                  <a:schemeClr val="bg1"/>
                </a:solidFill>
                <a:effectLst>
                  <a:outerShdw blurRad="38100" dist="38100" dir="2700000" algn="tl">
                    <a:srgbClr val="000000"/>
                  </a:outerShdw>
                </a:effectLst>
                <a:latin typeface="Verdana" pitchFamily="34" charset="0"/>
              </a:rPr>
              <a:t>osmolar</a:t>
            </a:r>
            <a:r>
              <a:rPr lang="en-US" sz="2000" b="1" dirty="0" smtClean="0">
                <a:solidFill>
                  <a:schemeClr val="bg1"/>
                </a:solidFill>
                <a:effectLst>
                  <a:outerShdw blurRad="38100" dist="38100" dir="2700000" algn="tl">
                    <a:srgbClr val="000000"/>
                  </a:outerShdw>
                </a:effectLst>
                <a:latin typeface="Verdana" pitchFamily="34" charset="0"/>
              </a:rPr>
              <a:t> state or DKA</a:t>
            </a:r>
          </a:p>
          <a:p>
            <a:pPr indent="-57150">
              <a:lnSpc>
                <a:spcPct val="80000"/>
              </a:lnSpc>
              <a:buFont typeface="Wingdings" pitchFamily="2" charset="2"/>
              <a:buNone/>
              <a:defRPr/>
            </a:pPr>
            <a:r>
              <a:rPr lang="en-US" sz="2000" b="1" dirty="0" smtClean="0">
                <a:solidFill>
                  <a:schemeClr val="bg1"/>
                </a:solidFill>
                <a:effectLst>
                  <a:outerShdw blurRad="38100" dist="38100" dir="2700000" algn="tl">
                    <a:srgbClr val="000000"/>
                  </a:outerShdw>
                </a:effectLst>
                <a:latin typeface="Verdana" pitchFamily="34" charset="0"/>
              </a:rPr>
              <a:t>- Poorly controlled diabetes (Mean RBG&gt; 300)</a:t>
            </a:r>
          </a:p>
          <a:p>
            <a:pPr indent="-57150">
              <a:lnSpc>
                <a:spcPct val="80000"/>
              </a:lnSpc>
              <a:buFont typeface="Wingdings" pitchFamily="2" charset="2"/>
              <a:buNone/>
              <a:defRPr/>
            </a:pPr>
            <a:r>
              <a:rPr lang="en-US" sz="2000" b="1" dirty="0" smtClean="0">
                <a:solidFill>
                  <a:schemeClr val="bg1"/>
                </a:solidFill>
                <a:effectLst>
                  <a:outerShdw blurRad="38100" dist="38100" dir="2700000" algn="tl">
                    <a:srgbClr val="000000"/>
                  </a:outerShdw>
                </a:effectLst>
                <a:latin typeface="Verdana" pitchFamily="34" charset="0"/>
              </a:rPr>
              <a:t>- Multiple insulin injections per day</a:t>
            </a:r>
          </a:p>
        </p:txBody>
      </p:sp>
      <p:sp>
        <p:nvSpPr>
          <p:cNvPr id="1675267" name="Rectangle 3"/>
          <p:cNvSpPr>
            <a:spLocks noChangeArrowheads="1"/>
          </p:cNvSpPr>
          <p:nvPr/>
        </p:nvSpPr>
        <p:spPr bwMode="auto">
          <a:xfrm>
            <a:off x="0" y="914400"/>
            <a:ext cx="9144000" cy="536575"/>
          </a:xfrm>
          <a:prstGeom prst="rect">
            <a:avLst/>
          </a:prstGeom>
          <a:noFill/>
          <a:ln w="9525">
            <a:noFill/>
            <a:miter lim="800000"/>
            <a:headEnd/>
            <a:tailEnd/>
          </a:ln>
        </p:spPr>
        <p:txBody>
          <a:bodyPr/>
          <a:lstStyle/>
          <a:p>
            <a:pPr algn="ctr">
              <a:defRPr/>
            </a:pPr>
            <a:r>
              <a:rPr lang="en-US" sz="2400" b="1">
                <a:solidFill>
                  <a:srgbClr val="FF9933"/>
                </a:solidFill>
                <a:effectLst>
                  <a:outerShdw blurRad="38100" dist="38100" dir="2700000" algn="tl">
                    <a:srgbClr val="000000"/>
                  </a:outerShdw>
                </a:effectLst>
              </a:rPr>
              <a:t>Diabetic Patients other than the followings can  fast</a:t>
            </a:r>
          </a:p>
        </p:txBody>
      </p:sp>
      <p:sp>
        <p:nvSpPr>
          <p:cNvPr id="1675269" name="Rectangle 5"/>
          <p:cNvSpPr>
            <a:spLocks noChangeArrowheads="1"/>
          </p:cNvSpPr>
          <p:nvPr/>
        </p:nvSpPr>
        <p:spPr bwMode="auto">
          <a:xfrm>
            <a:off x="1595438" y="5210175"/>
            <a:ext cx="7548562" cy="1084263"/>
          </a:xfrm>
          <a:prstGeom prst="rect">
            <a:avLst/>
          </a:prstGeom>
          <a:noFill/>
          <a:ln w="9525">
            <a:noFill/>
            <a:miter lim="800000"/>
            <a:headEnd/>
            <a:tailEnd/>
          </a:ln>
        </p:spPr>
        <p:txBody>
          <a:bodyPr/>
          <a:lstStyle/>
          <a:p>
            <a:pPr marL="342900" indent="-57150">
              <a:lnSpc>
                <a:spcPct val="80000"/>
              </a:lnSpc>
              <a:spcBef>
                <a:spcPct val="20000"/>
              </a:spcBef>
              <a:defRPr/>
            </a:pPr>
            <a:r>
              <a:rPr lang="en-US" b="1">
                <a:solidFill>
                  <a:srgbClr val="FFFF00"/>
                </a:solidFill>
                <a:effectLst>
                  <a:outerShdw blurRad="38100" dist="38100" dir="2700000" algn="tl">
                    <a:srgbClr val="000000"/>
                  </a:outerShdw>
                </a:effectLst>
                <a:latin typeface="Verdana" pitchFamily="34" charset="0"/>
              </a:rPr>
              <a:t>Physiological conditions:</a:t>
            </a:r>
          </a:p>
          <a:p>
            <a:pPr marL="342900" indent="-57150">
              <a:lnSpc>
                <a:spcPct val="80000"/>
              </a:lnSpc>
              <a:spcBef>
                <a:spcPct val="20000"/>
              </a:spcBef>
              <a:defRPr/>
            </a:pPr>
            <a:endParaRPr lang="en-US" sz="1000" b="1">
              <a:solidFill>
                <a:srgbClr val="FFFF00"/>
              </a:solidFill>
              <a:effectLst>
                <a:outerShdw blurRad="38100" dist="38100" dir="2700000" algn="tl">
                  <a:srgbClr val="000000"/>
                </a:outerShdw>
              </a:effectLst>
              <a:latin typeface="Verdana" pitchFamily="34" charset="0"/>
            </a:endParaRPr>
          </a:p>
          <a:p>
            <a:pPr marL="342900" indent="-57150">
              <a:lnSpc>
                <a:spcPct val="80000"/>
              </a:lnSpc>
              <a:spcBef>
                <a:spcPct val="20000"/>
              </a:spcBef>
              <a:buFont typeface="Wingdings" pitchFamily="2" charset="2"/>
              <a:buNone/>
              <a:defRPr/>
            </a:pPr>
            <a:r>
              <a:rPr lang="en-US" b="1">
                <a:solidFill>
                  <a:schemeClr val="bg1"/>
                </a:solidFill>
                <a:effectLst>
                  <a:outerShdw blurRad="38100" dist="38100" dir="2700000" algn="tl">
                    <a:srgbClr val="000000"/>
                  </a:outerShdw>
                </a:effectLst>
                <a:latin typeface="Verdana" pitchFamily="34" charset="0"/>
              </a:rPr>
              <a:t>- Pregnancy</a:t>
            </a:r>
          </a:p>
          <a:p>
            <a:pPr marL="342900" indent="-57150">
              <a:lnSpc>
                <a:spcPct val="80000"/>
              </a:lnSpc>
              <a:spcBef>
                <a:spcPct val="20000"/>
              </a:spcBef>
              <a:buFont typeface="Wingdings" pitchFamily="2" charset="2"/>
              <a:buNone/>
              <a:defRPr/>
            </a:pPr>
            <a:r>
              <a:rPr lang="en-US" b="1">
                <a:solidFill>
                  <a:schemeClr val="bg1"/>
                </a:solidFill>
                <a:effectLst>
                  <a:outerShdw blurRad="38100" dist="38100" dir="2700000" algn="tl">
                    <a:srgbClr val="000000"/>
                  </a:outerShdw>
                </a:effectLst>
                <a:latin typeface="Verdana" pitchFamily="34" charset="0"/>
              </a:rPr>
              <a:t>- Lactation</a:t>
            </a:r>
          </a:p>
        </p:txBody>
      </p:sp>
    </p:spTree>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1410" name="Rectangle 2"/>
          <p:cNvSpPr>
            <a:spLocks noGrp="1" noChangeArrowheads="1"/>
          </p:cNvSpPr>
          <p:nvPr>
            <p:ph type="body" sz="half" idx="1"/>
          </p:nvPr>
        </p:nvSpPr>
        <p:spPr bwMode="auto">
          <a:xfrm>
            <a:off x="1497013" y="2135188"/>
            <a:ext cx="7646987" cy="3398837"/>
          </a:xfrm>
          <a:ln>
            <a:miter lim="800000"/>
            <a:headEnd/>
            <a:tailEnd/>
          </a:ln>
        </p:spPr>
        <p:txBody>
          <a:bodyPr vert="horz" wrap="square" lIns="91440" tIns="45720" rIns="91440" bIns="45720" numCol="1" anchor="t" anchorCtr="0" compatLnSpc="1">
            <a:prstTxWarp prst="textNoShape">
              <a:avLst/>
            </a:prstTxWarp>
          </a:bodyPr>
          <a:lstStyle/>
          <a:p>
            <a:pPr indent="-57150">
              <a:lnSpc>
                <a:spcPct val="80000"/>
              </a:lnSpc>
              <a:buFont typeface="Wingdings" pitchFamily="2" charset="2"/>
              <a:buNone/>
              <a:defRPr/>
            </a:pPr>
            <a:r>
              <a:rPr lang="en-US" sz="2000" b="1" smtClean="0">
                <a:solidFill>
                  <a:srgbClr val="FFFF00"/>
                </a:solidFill>
                <a:effectLst>
                  <a:outerShdw blurRad="38100" dist="38100" dir="2700000" algn="tl">
                    <a:srgbClr val="000000"/>
                  </a:outerShdw>
                </a:effectLst>
                <a:latin typeface="Verdana" pitchFamily="34" charset="0"/>
              </a:rPr>
              <a:t>Co-existing major medical conditions such as:</a:t>
            </a:r>
          </a:p>
          <a:p>
            <a:pPr indent="-57150">
              <a:lnSpc>
                <a:spcPct val="80000"/>
              </a:lnSpc>
              <a:buFont typeface="Wingdings" pitchFamily="2" charset="2"/>
              <a:buNone/>
              <a:defRPr/>
            </a:pPr>
            <a:endParaRPr lang="en-US" sz="1000" b="1" smtClean="0">
              <a:solidFill>
                <a:srgbClr val="FFFF00"/>
              </a:solidFill>
              <a:effectLst>
                <a:outerShdw blurRad="38100" dist="38100" dir="2700000" algn="tl">
                  <a:srgbClr val="000000"/>
                </a:outerShdw>
              </a:effectLst>
              <a:latin typeface="Verdana" pitchFamily="34" charset="0"/>
            </a:endParaRPr>
          </a:p>
          <a:p>
            <a:pPr indent="-57150">
              <a:lnSpc>
                <a:spcPct val="80000"/>
              </a:lnSpc>
              <a:buFont typeface="Wingdings" pitchFamily="2" charset="2"/>
              <a:buNone/>
              <a:defRPr/>
            </a:pPr>
            <a:r>
              <a:rPr lang="en-US" sz="2000" b="1" smtClean="0">
                <a:solidFill>
                  <a:schemeClr val="bg1"/>
                </a:solidFill>
                <a:effectLst>
                  <a:outerShdw blurRad="38100" dist="38100" dir="2700000" algn="tl">
                    <a:srgbClr val="000000"/>
                  </a:outerShdw>
                </a:effectLst>
                <a:latin typeface="Verdana" pitchFamily="34" charset="0"/>
              </a:rPr>
              <a:t>- Acute peptic ulcer</a:t>
            </a:r>
          </a:p>
          <a:p>
            <a:pPr indent="-57150">
              <a:lnSpc>
                <a:spcPct val="80000"/>
              </a:lnSpc>
              <a:buFont typeface="Wingdings" pitchFamily="2" charset="2"/>
              <a:buNone/>
              <a:defRPr/>
            </a:pPr>
            <a:r>
              <a:rPr lang="en-US" sz="2000" b="1" smtClean="0">
                <a:solidFill>
                  <a:schemeClr val="bg1"/>
                </a:solidFill>
                <a:effectLst>
                  <a:outerShdw blurRad="38100" dist="38100" dir="2700000" algn="tl">
                    <a:srgbClr val="000000"/>
                  </a:outerShdw>
                </a:effectLst>
                <a:latin typeface="Verdana" pitchFamily="34" charset="0"/>
              </a:rPr>
              <a:t>- Pulmonary Tuberculosis</a:t>
            </a:r>
          </a:p>
          <a:p>
            <a:pPr indent="-57150">
              <a:lnSpc>
                <a:spcPct val="80000"/>
              </a:lnSpc>
              <a:buFont typeface="Wingdings" pitchFamily="2" charset="2"/>
              <a:buNone/>
              <a:defRPr/>
            </a:pPr>
            <a:r>
              <a:rPr lang="en-US" sz="2000" b="1" smtClean="0">
                <a:solidFill>
                  <a:schemeClr val="bg1"/>
                </a:solidFill>
                <a:effectLst>
                  <a:outerShdw blurRad="38100" dist="38100" dir="2700000" algn="tl">
                    <a:srgbClr val="000000"/>
                  </a:outerShdw>
                </a:effectLst>
                <a:latin typeface="Verdana" pitchFamily="34" charset="0"/>
              </a:rPr>
              <a:t>- Severe infection</a:t>
            </a:r>
          </a:p>
          <a:p>
            <a:pPr indent="-57150">
              <a:lnSpc>
                <a:spcPct val="80000"/>
              </a:lnSpc>
              <a:buFont typeface="Wingdings" pitchFamily="2" charset="2"/>
              <a:buNone/>
              <a:defRPr/>
            </a:pPr>
            <a:r>
              <a:rPr lang="en-US" sz="2000" b="1" smtClean="0">
                <a:solidFill>
                  <a:schemeClr val="bg1"/>
                </a:solidFill>
                <a:effectLst>
                  <a:outerShdw blurRad="38100" dist="38100" dir="2700000" algn="tl">
                    <a:srgbClr val="000000"/>
                  </a:outerShdw>
                </a:effectLst>
                <a:latin typeface="Verdana" pitchFamily="34" charset="0"/>
              </a:rPr>
              <a:t>- Severe bronchial asthma</a:t>
            </a:r>
          </a:p>
          <a:p>
            <a:pPr indent="-57150">
              <a:lnSpc>
                <a:spcPct val="80000"/>
              </a:lnSpc>
              <a:buFont typeface="Wingdings" pitchFamily="2" charset="2"/>
              <a:buNone/>
              <a:defRPr/>
            </a:pPr>
            <a:r>
              <a:rPr lang="en-US" sz="2000" b="1" smtClean="0">
                <a:solidFill>
                  <a:schemeClr val="bg1"/>
                </a:solidFill>
                <a:effectLst>
                  <a:outerShdw blurRad="38100" dist="38100" dir="2700000" algn="tl">
                    <a:srgbClr val="000000"/>
                  </a:outerShdw>
                </a:effectLst>
                <a:latin typeface="Verdana" pitchFamily="34" charset="0"/>
              </a:rPr>
              <a:t>- Recurrent stones formation</a:t>
            </a:r>
          </a:p>
          <a:p>
            <a:pPr indent="-57150">
              <a:lnSpc>
                <a:spcPct val="80000"/>
              </a:lnSpc>
              <a:buFont typeface="Wingdings" pitchFamily="2" charset="2"/>
              <a:buNone/>
              <a:defRPr/>
            </a:pPr>
            <a:r>
              <a:rPr lang="en-US" sz="2000" b="1" smtClean="0">
                <a:solidFill>
                  <a:schemeClr val="bg1"/>
                </a:solidFill>
                <a:effectLst>
                  <a:outerShdw blurRad="38100" dist="38100" dir="2700000" algn="tl">
                    <a:srgbClr val="000000"/>
                  </a:outerShdw>
                </a:effectLst>
                <a:latin typeface="Verdana" pitchFamily="34" charset="0"/>
              </a:rPr>
              <a:t>- Cancer with poor general condition</a:t>
            </a:r>
          </a:p>
          <a:p>
            <a:pPr indent="-57150">
              <a:lnSpc>
                <a:spcPct val="80000"/>
              </a:lnSpc>
              <a:buFont typeface="Wingdings" pitchFamily="2" charset="2"/>
              <a:buNone/>
              <a:defRPr/>
            </a:pPr>
            <a:r>
              <a:rPr lang="en-US" sz="2000" b="1" smtClean="0">
                <a:solidFill>
                  <a:schemeClr val="bg1"/>
                </a:solidFill>
                <a:effectLst>
                  <a:outerShdw blurRad="38100" dist="38100" dir="2700000" algn="tl">
                    <a:srgbClr val="000000"/>
                  </a:outerShdw>
                </a:effectLst>
                <a:latin typeface="Verdana" pitchFamily="34" charset="0"/>
              </a:rPr>
              <a:t>- Overt cardiovascular diseases (Recent MI)</a:t>
            </a:r>
          </a:p>
          <a:p>
            <a:pPr indent="-57150">
              <a:lnSpc>
                <a:spcPct val="80000"/>
              </a:lnSpc>
              <a:buFont typeface="Wingdings" pitchFamily="2" charset="2"/>
              <a:buNone/>
              <a:defRPr/>
            </a:pPr>
            <a:r>
              <a:rPr lang="en-US" sz="2000" b="1" smtClean="0">
                <a:solidFill>
                  <a:schemeClr val="bg1"/>
                </a:solidFill>
                <a:effectLst>
                  <a:outerShdw blurRad="38100" dist="38100" dir="2700000" algn="tl">
                    <a:srgbClr val="000000"/>
                  </a:outerShdw>
                </a:effectLst>
                <a:latin typeface="Verdana" pitchFamily="34" charset="0"/>
              </a:rPr>
              <a:t>- Severe psychiatric conditions</a:t>
            </a:r>
          </a:p>
          <a:p>
            <a:pPr indent="-57150">
              <a:lnSpc>
                <a:spcPct val="80000"/>
              </a:lnSpc>
              <a:buFont typeface="Wingdings" pitchFamily="2" charset="2"/>
              <a:buNone/>
              <a:defRPr/>
            </a:pPr>
            <a:r>
              <a:rPr lang="en-US" sz="2000" b="1" smtClean="0">
                <a:solidFill>
                  <a:schemeClr val="bg1"/>
                </a:solidFill>
                <a:effectLst>
                  <a:outerShdw blurRad="38100" dist="38100" dir="2700000" algn="tl">
                    <a:srgbClr val="000000"/>
                  </a:outerShdw>
                </a:effectLst>
                <a:latin typeface="Verdana" pitchFamily="34" charset="0"/>
              </a:rPr>
              <a:t>- Hepatic dysfunction (liver enzymes &gt; 2 × ULN)</a:t>
            </a:r>
          </a:p>
        </p:txBody>
      </p:sp>
      <p:sp>
        <p:nvSpPr>
          <p:cNvPr id="1681412" name="Rectangle 4"/>
          <p:cNvSpPr>
            <a:spLocks noChangeArrowheads="1"/>
          </p:cNvSpPr>
          <p:nvPr/>
        </p:nvSpPr>
        <p:spPr bwMode="auto">
          <a:xfrm>
            <a:off x="0" y="914400"/>
            <a:ext cx="9144000" cy="536575"/>
          </a:xfrm>
          <a:prstGeom prst="rect">
            <a:avLst/>
          </a:prstGeom>
          <a:noFill/>
          <a:ln w="9525">
            <a:noFill/>
            <a:miter lim="800000"/>
            <a:headEnd/>
            <a:tailEnd/>
          </a:ln>
        </p:spPr>
        <p:txBody>
          <a:bodyPr/>
          <a:lstStyle/>
          <a:p>
            <a:pPr algn="ctr">
              <a:defRPr/>
            </a:pPr>
            <a:r>
              <a:rPr lang="en-US" sz="2400" b="1">
                <a:solidFill>
                  <a:srgbClr val="FF9933"/>
                </a:solidFill>
                <a:effectLst>
                  <a:outerShdw blurRad="38100" dist="38100" dir="2700000" algn="tl">
                    <a:srgbClr val="000000"/>
                  </a:outerShdw>
                </a:effectLst>
              </a:rPr>
              <a:t>Diabetic Patients other than the followings can  fast</a:t>
            </a: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defRPr/>
            </a:pPr>
            <a:r>
              <a:rPr lang="en-US" sz="3000" b="1" smtClean="0">
                <a:solidFill>
                  <a:srgbClr val="FFFF00"/>
                </a:solidFill>
                <a:effectLst>
                  <a:outerShdw blurRad="38100" dist="38100" dir="2700000" algn="tl">
                    <a:srgbClr val="000000"/>
                  </a:outerShdw>
                </a:effectLst>
                <a:latin typeface="Elephant" pitchFamily="18" charset="0"/>
              </a:rPr>
              <a:t>List of Countries with the highest numbers of estimated cases of diabetes for 2000 and 2030</a:t>
            </a:r>
          </a:p>
        </p:txBody>
      </p:sp>
      <p:pic>
        <p:nvPicPr>
          <p:cNvPr id="17411" name="Picture 3"/>
          <p:cNvPicPr>
            <a:picLocks noGrp="1" noChangeAspect="1" noChangeArrowheads="1"/>
          </p:cNvPicPr>
          <p:nvPr>
            <p:ph type="body" idx="1"/>
          </p:nvPr>
        </p:nvPicPr>
        <p:blipFill>
          <a:blip r:embed="rId3"/>
          <a:srcRect t="13469"/>
          <a:stretch>
            <a:fillRect/>
          </a:stretch>
        </p:blipFill>
        <p:spPr bwMode="auto">
          <a:xfrm>
            <a:off x="850900" y="1981200"/>
            <a:ext cx="7772400" cy="4640263"/>
          </a:xfrm>
          <a:noFill/>
          <a:ln>
            <a:miter lim="800000"/>
            <a:headEnd/>
            <a:tailEnd/>
          </a:ln>
        </p:spPr>
      </p:pic>
      <p:sp>
        <p:nvSpPr>
          <p:cNvPr id="17412" name="Text Box 4"/>
          <p:cNvSpPr txBox="1">
            <a:spLocks noChangeArrowheads="1"/>
          </p:cNvSpPr>
          <p:nvPr/>
        </p:nvSpPr>
        <p:spPr bwMode="auto">
          <a:xfrm>
            <a:off x="4419600" y="6259513"/>
            <a:ext cx="4341813" cy="304800"/>
          </a:xfrm>
          <a:prstGeom prst="rect">
            <a:avLst/>
          </a:prstGeom>
          <a:noFill/>
          <a:ln w="9525">
            <a:noFill/>
            <a:miter lim="800000"/>
            <a:headEnd/>
            <a:tailEnd/>
          </a:ln>
        </p:spPr>
        <p:txBody>
          <a:bodyPr wrap="none">
            <a:spAutoFit/>
          </a:bodyPr>
          <a:lstStyle/>
          <a:p>
            <a:r>
              <a:rPr lang="en-US" sz="1400">
                <a:solidFill>
                  <a:schemeClr val="bg1"/>
                </a:solidFill>
              </a:rPr>
              <a:t>Ref. Diabetes Care Volume 27 Number 05 May 2004</a:t>
            </a:r>
          </a:p>
        </p:txBody>
      </p:sp>
      <p:sp>
        <p:nvSpPr>
          <p:cNvPr id="17413" name="Oval 5"/>
          <p:cNvSpPr>
            <a:spLocks noChangeArrowheads="1"/>
          </p:cNvSpPr>
          <p:nvPr/>
        </p:nvSpPr>
        <p:spPr bwMode="auto">
          <a:xfrm>
            <a:off x="4457700" y="6019800"/>
            <a:ext cx="533400" cy="381000"/>
          </a:xfrm>
          <a:prstGeom prst="ellipse">
            <a:avLst/>
          </a:prstGeom>
          <a:noFill/>
          <a:ln w="57150">
            <a:solidFill>
              <a:schemeClr val="tx1"/>
            </a:solidFill>
            <a:round/>
            <a:headEnd/>
            <a:tailEnd/>
          </a:ln>
        </p:spPr>
        <p:txBody>
          <a:bodyPr wrap="none" anchor="ctr"/>
          <a:lstStyle/>
          <a:p>
            <a:endParaRPr lang="en-US"/>
          </a:p>
        </p:txBody>
      </p:sp>
      <p:sp>
        <p:nvSpPr>
          <p:cNvPr id="17414" name="Oval 6"/>
          <p:cNvSpPr>
            <a:spLocks noChangeArrowheads="1"/>
          </p:cNvSpPr>
          <p:nvPr/>
        </p:nvSpPr>
        <p:spPr bwMode="auto">
          <a:xfrm>
            <a:off x="7493000" y="5156200"/>
            <a:ext cx="533400" cy="381000"/>
          </a:xfrm>
          <a:prstGeom prst="ellipse">
            <a:avLst/>
          </a:prstGeom>
          <a:noFill/>
          <a:ln w="57150">
            <a:solidFill>
              <a:srgbClr val="FF0000"/>
            </a:solidFill>
            <a:round/>
            <a:headEnd/>
            <a:tailEnd/>
          </a:ln>
        </p:spPr>
        <p:txBody>
          <a:bodyPr wrap="none" anchor="ctr"/>
          <a:lstStyle/>
          <a:p>
            <a:endParaRPr lang="en-US"/>
          </a:p>
        </p:txBody>
      </p:sp>
    </p:spTree>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6466" name="Rectangle 2"/>
          <p:cNvSpPr>
            <a:spLocks noGrp="1" noChangeArrowheads="1"/>
          </p:cNvSpPr>
          <p:nvPr>
            <p:ph type="body" idx="1"/>
          </p:nvPr>
        </p:nvSpPr>
        <p:spPr bwMode="auto">
          <a:xfrm>
            <a:off x="212725" y="2692400"/>
            <a:ext cx="8726488" cy="3335338"/>
          </a:xfrm>
          <a:ln>
            <a:miter lim="800000"/>
            <a:headEnd/>
            <a:tailEnd/>
          </a:ln>
        </p:spPr>
        <p:txBody>
          <a:bodyPr vert="horz" wrap="square" lIns="91440" tIns="45720" rIns="91440" bIns="45720" numCol="1" anchor="t" anchorCtr="0" compatLnSpc="1">
            <a:prstTxWarp prst="textNoShape">
              <a:avLst/>
            </a:prstTxWarp>
          </a:bodyPr>
          <a:lstStyle/>
          <a:p>
            <a:pPr>
              <a:lnSpc>
                <a:spcPct val="80000"/>
              </a:lnSpc>
              <a:buFont typeface="Wingdings" pitchFamily="2" charset="2"/>
              <a:buChar char="v"/>
              <a:defRPr/>
            </a:pPr>
            <a:r>
              <a:rPr lang="en-US" sz="2400" b="1" smtClean="0">
                <a:solidFill>
                  <a:schemeClr val="bg1"/>
                </a:solidFill>
                <a:effectLst>
                  <a:outerShdw blurRad="38100" dist="38100" dir="2700000" algn="tl">
                    <a:srgbClr val="000000"/>
                  </a:outerShdw>
                </a:effectLst>
                <a:latin typeface="Verdana" pitchFamily="34" charset="0"/>
              </a:rPr>
              <a:t>There was no significant change in body weight, BMI , total cholesterol and LDL level</a:t>
            </a:r>
          </a:p>
          <a:p>
            <a:pPr>
              <a:lnSpc>
                <a:spcPct val="80000"/>
              </a:lnSpc>
              <a:buFont typeface="Wingdings" pitchFamily="2" charset="2"/>
              <a:buNone/>
              <a:defRPr/>
            </a:pPr>
            <a:endParaRPr lang="en-US" sz="1000" b="1" smtClean="0">
              <a:solidFill>
                <a:schemeClr val="bg1"/>
              </a:solidFill>
              <a:effectLst>
                <a:outerShdw blurRad="38100" dist="38100" dir="2700000" algn="tl">
                  <a:srgbClr val="000000"/>
                </a:outerShdw>
              </a:effectLst>
              <a:latin typeface="Verdana" pitchFamily="34" charset="0"/>
            </a:endParaRPr>
          </a:p>
          <a:p>
            <a:pPr>
              <a:lnSpc>
                <a:spcPct val="80000"/>
              </a:lnSpc>
              <a:buFont typeface="Wingdings" pitchFamily="2" charset="2"/>
              <a:buChar char="v"/>
              <a:defRPr/>
            </a:pPr>
            <a:r>
              <a:rPr lang="en-US" sz="2400" b="1" smtClean="0">
                <a:solidFill>
                  <a:schemeClr val="bg1"/>
                </a:solidFill>
                <a:effectLst>
                  <a:outerShdw blurRad="38100" dist="38100" dir="2700000" algn="tl">
                    <a:srgbClr val="000000"/>
                  </a:outerShdw>
                </a:effectLst>
                <a:latin typeface="Verdana" pitchFamily="34" charset="0"/>
              </a:rPr>
              <a:t>There was significant increase in HDL cholesterol and significant decrease in TG level</a:t>
            </a:r>
          </a:p>
          <a:p>
            <a:pPr>
              <a:lnSpc>
                <a:spcPct val="80000"/>
              </a:lnSpc>
              <a:buFont typeface="Wingdings" pitchFamily="2" charset="2"/>
              <a:buNone/>
              <a:defRPr/>
            </a:pPr>
            <a:endParaRPr lang="en-US" sz="1000" b="1" smtClean="0">
              <a:solidFill>
                <a:schemeClr val="bg1"/>
              </a:solidFill>
              <a:effectLst>
                <a:outerShdw blurRad="38100" dist="38100" dir="2700000" algn="tl">
                  <a:srgbClr val="000000"/>
                </a:outerShdw>
              </a:effectLst>
              <a:latin typeface="Verdana" pitchFamily="34" charset="0"/>
            </a:endParaRPr>
          </a:p>
          <a:p>
            <a:pPr>
              <a:lnSpc>
                <a:spcPct val="80000"/>
              </a:lnSpc>
              <a:buFont typeface="Wingdings" pitchFamily="2" charset="2"/>
              <a:buChar char="v"/>
              <a:defRPr/>
            </a:pPr>
            <a:r>
              <a:rPr lang="en-US" sz="2400" b="1" smtClean="0">
                <a:solidFill>
                  <a:schemeClr val="bg1"/>
                </a:solidFill>
                <a:effectLst>
                  <a:outerShdw blurRad="38100" dist="38100" dir="2700000" algn="tl">
                    <a:srgbClr val="000000"/>
                  </a:outerShdw>
                </a:effectLst>
                <a:latin typeface="Verdana" pitchFamily="34" charset="0"/>
              </a:rPr>
              <a:t>Fasting along with regular prayer have been proved to aid in better control of diabetes</a:t>
            </a:r>
          </a:p>
          <a:p>
            <a:pPr>
              <a:lnSpc>
                <a:spcPct val="80000"/>
              </a:lnSpc>
              <a:buFont typeface="Wingdings" pitchFamily="2" charset="2"/>
              <a:buNone/>
              <a:defRPr/>
            </a:pPr>
            <a:endParaRPr lang="en-US" sz="1000" b="1" smtClean="0">
              <a:solidFill>
                <a:schemeClr val="bg1"/>
              </a:solidFill>
              <a:effectLst>
                <a:outerShdw blurRad="38100" dist="38100" dir="2700000" algn="tl">
                  <a:srgbClr val="000000"/>
                </a:outerShdw>
              </a:effectLst>
              <a:latin typeface="Verdana" pitchFamily="34" charset="0"/>
            </a:endParaRPr>
          </a:p>
          <a:p>
            <a:pPr>
              <a:lnSpc>
                <a:spcPct val="80000"/>
              </a:lnSpc>
              <a:buFont typeface="Wingdings" pitchFamily="2" charset="2"/>
              <a:buNone/>
              <a:defRPr/>
            </a:pPr>
            <a:endParaRPr lang="en-US" sz="1000" b="1" smtClean="0">
              <a:solidFill>
                <a:schemeClr val="bg1"/>
              </a:solidFill>
              <a:effectLst>
                <a:outerShdw blurRad="38100" dist="38100" dir="2700000" algn="tl">
                  <a:srgbClr val="000000"/>
                </a:outerShdw>
              </a:effectLst>
              <a:latin typeface="Verdana" pitchFamily="34" charset="0"/>
            </a:endParaRPr>
          </a:p>
          <a:p>
            <a:pPr>
              <a:lnSpc>
                <a:spcPct val="80000"/>
              </a:lnSpc>
              <a:buFont typeface="Wingdings" pitchFamily="2" charset="2"/>
              <a:buChar char="v"/>
              <a:defRPr/>
            </a:pPr>
            <a:r>
              <a:rPr lang="en-US" sz="2400" b="1" smtClean="0">
                <a:solidFill>
                  <a:srgbClr val="FFFF00"/>
                </a:solidFill>
                <a:effectLst>
                  <a:outerShdw blurRad="38100" dist="38100" dir="2700000" algn="tl">
                    <a:srgbClr val="000000"/>
                  </a:outerShdw>
                </a:effectLst>
                <a:latin typeface="Verdana" pitchFamily="34" charset="0"/>
              </a:rPr>
              <a:t>Conclusion: Fasting during Ramadan is generally safe in type 2 diabetes</a:t>
            </a:r>
          </a:p>
        </p:txBody>
      </p:sp>
      <p:sp>
        <p:nvSpPr>
          <p:cNvPr id="44035" name="Text Box 3"/>
          <p:cNvSpPr txBox="1">
            <a:spLocks noChangeArrowheads="1"/>
          </p:cNvSpPr>
          <p:nvPr/>
        </p:nvSpPr>
        <p:spPr bwMode="auto">
          <a:xfrm>
            <a:off x="0" y="6619875"/>
            <a:ext cx="3271838" cy="190500"/>
          </a:xfrm>
          <a:prstGeom prst="rect">
            <a:avLst/>
          </a:prstGeom>
          <a:noFill/>
          <a:ln w="9525">
            <a:noFill/>
            <a:miter lim="800000"/>
            <a:headEnd/>
            <a:tailEnd/>
          </a:ln>
        </p:spPr>
        <p:txBody>
          <a:bodyPr>
            <a:spAutoFit/>
          </a:bodyPr>
          <a:lstStyle/>
          <a:p>
            <a:pPr>
              <a:lnSpc>
                <a:spcPct val="80000"/>
              </a:lnSpc>
              <a:spcBef>
                <a:spcPct val="20000"/>
              </a:spcBef>
            </a:pPr>
            <a:r>
              <a:rPr lang="en-US" sz="800">
                <a:solidFill>
                  <a:schemeClr val="bg1"/>
                </a:solidFill>
              </a:rPr>
              <a:t>Ref: DIABETES CARE, VOLUME 21, NUMBER 11, NOVEMBER 1998</a:t>
            </a:r>
            <a:endParaRPr lang="en-US" sz="800"/>
          </a:p>
        </p:txBody>
      </p:sp>
      <p:pic>
        <p:nvPicPr>
          <p:cNvPr id="44036" name="Picture 4"/>
          <p:cNvPicPr>
            <a:picLocks noChangeAspect="1" noChangeArrowheads="1"/>
          </p:cNvPicPr>
          <p:nvPr/>
        </p:nvPicPr>
        <p:blipFill>
          <a:blip r:embed="rId3"/>
          <a:srcRect/>
          <a:stretch>
            <a:fillRect/>
          </a:stretch>
        </p:blipFill>
        <p:spPr bwMode="auto">
          <a:xfrm>
            <a:off x="3049588" y="1147763"/>
            <a:ext cx="5600700" cy="1157287"/>
          </a:xfrm>
          <a:prstGeom prst="rect">
            <a:avLst/>
          </a:prstGeom>
          <a:noFill/>
          <a:ln w="9525">
            <a:noFill/>
            <a:miter lim="800000"/>
            <a:headEnd/>
            <a:tailEnd/>
          </a:ln>
        </p:spPr>
      </p:pic>
      <p:grpSp>
        <p:nvGrpSpPr>
          <p:cNvPr id="44037" name="Group 5"/>
          <p:cNvGrpSpPr>
            <a:grpSpLocks/>
          </p:cNvGrpSpPr>
          <p:nvPr/>
        </p:nvGrpSpPr>
        <p:grpSpPr bwMode="auto">
          <a:xfrm>
            <a:off x="0" y="0"/>
            <a:ext cx="4991100" cy="862013"/>
            <a:chOff x="1358" y="1348"/>
            <a:chExt cx="3021" cy="454"/>
          </a:xfrm>
        </p:grpSpPr>
        <p:pic>
          <p:nvPicPr>
            <p:cNvPr id="44038" name="Picture 6" descr="journal_logo"/>
            <p:cNvPicPr>
              <a:picLocks noChangeAspect="1" noChangeArrowheads="1"/>
            </p:cNvPicPr>
            <p:nvPr/>
          </p:nvPicPr>
          <p:blipFill>
            <a:blip r:embed="rId4"/>
            <a:srcRect/>
            <a:stretch>
              <a:fillRect/>
            </a:stretch>
          </p:blipFill>
          <p:spPr bwMode="auto">
            <a:xfrm>
              <a:off x="2112" y="1348"/>
              <a:ext cx="2267" cy="454"/>
            </a:xfrm>
            <a:prstGeom prst="rect">
              <a:avLst/>
            </a:prstGeom>
            <a:noFill/>
            <a:ln w="9525">
              <a:noFill/>
              <a:miter lim="800000"/>
              <a:headEnd/>
              <a:tailEnd/>
            </a:ln>
          </p:spPr>
        </p:pic>
        <p:pic>
          <p:nvPicPr>
            <p:cNvPr id="44039" name="Picture 7" descr="society_logo"/>
            <p:cNvPicPr>
              <a:picLocks noChangeAspect="1" noChangeArrowheads="1"/>
            </p:cNvPicPr>
            <p:nvPr/>
          </p:nvPicPr>
          <p:blipFill>
            <a:blip r:embed="rId5"/>
            <a:srcRect/>
            <a:stretch>
              <a:fillRect/>
            </a:stretch>
          </p:blipFill>
          <p:spPr bwMode="auto">
            <a:xfrm>
              <a:off x="1358" y="1348"/>
              <a:ext cx="750" cy="450"/>
            </a:xfrm>
            <a:prstGeom prst="rect">
              <a:avLst/>
            </a:prstGeom>
            <a:noFill/>
            <a:ln w="9525">
              <a:noFill/>
              <a:miter lim="800000"/>
              <a:headEnd/>
              <a:tailEnd/>
            </a:ln>
          </p:spPr>
        </p:pic>
      </p:grpSp>
    </p:spTree>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conference 78"/>
          <p:cNvPicPr>
            <a:picLocks noChangeAspect="1" noChangeArrowheads="1"/>
          </p:cNvPicPr>
          <p:nvPr/>
        </p:nvPicPr>
        <p:blipFill>
          <a:blip r:embed="rId3"/>
          <a:srcRect l="4294" r="1636" b="42888"/>
          <a:stretch>
            <a:fillRect/>
          </a:stretch>
        </p:blipFill>
        <p:spPr bwMode="auto">
          <a:xfrm>
            <a:off x="1435100" y="658813"/>
            <a:ext cx="6402388" cy="5289550"/>
          </a:xfrm>
          <a:prstGeom prst="rect">
            <a:avLst/>
          </a:prstGeom>
          <a:noFill/>
          <a:ln w="25400">
            <a:noFill/>
            <a:miter lim="800000"/>
            <a:headEnd/>
            <a:tailEnd/>
          </a:ln>
        </p:spPr>
      </p:pic>
      <p:sp>
        <p:nvSpPr>
          <p:cNvPr id="45059" name="Rectangle 3"/>
          <p:cNvSpPr>
            <a:spLocks noChangeArrowheads="1"/>
          </p:cNvSpPr>
          <p:nvPr/>
        </p:nvSpPr>
        <p:spPr bwMode="auto">
          <a:xfrm>
            <a:off x="1584325" y="4625975"/>
            <a:ext cx="6143625" cy="1295400"/>
          </a:xfrm>
          <a:prstGeom prst="rect">
            <a:avLst/>
          </a:prstGeom>
          <a:noFill/>
          <a:ln w="38100">
            <a:solidFill>
              <a:srgbClr val="FF0000"/>
            </a:solidFill>
            <a:miter lim="800000"/>
            <a:headEnd/>
            <a:tailEnd/>
          </a:ln>
        </p:spPr>
        <p:txBody>
          <a:bodyPr wrap="none" anchor="ctr"/>
          <a:lstStyle/>
          <a:p>
            <a:endParaRPr lang="en-US"/>
          </a:p>
        </p:txBody>
      </p:sp>
      <p:sp>
        <p:nvSpPr>
          <p:cNvPr id="1738756" name="Rectangle 4"/>
          <p:cNvSpPr>
            <a:spLocks noChangeArrowheads="1"/>
          </p:cNvSpPr>
          <p:nvPr/>
        </p:nvSpPr>
        <p:spPr bwMode="auto">
          <a:xfrm>
            <a:off x="0" y="6227763"/>
            <a:ext cx="9144000" cy="384175"/>
          </a:xfrm>
          <a:prstGeom prst="rect">
            <a:avLst/>
          </a:prstGeom>
          <a:solidFill>
            <a:srgbClr val="000066"/>
          </a:solidFill>
          <a:ln w="9525">
            <a:noFill/>
            <a:miter lim="800000"/>
            <a:headEnd/>
            <a:tailEnd/>
          </a:ln>
          <a:effectLst/>
        </p:spPr>
        <p:txBody>
          <a:bodyPr>
            <a:spAutoFit/>
          </a:bodyPr>
          <a:lstStyle/>
          <a:p>
            <a:pPr algn="ctr">
              <a:lnSpc>
                <a:spcPct val="80000"/>
              </a:lnSpc>
              <a:spcBef>
                <a:spcPct val="20000"/>
              </a:spcBef>
              <a:buFont typeface="Wingdings" pitchFamily="2" charset="2"/>
              <a:buNone/>
              <a:defRPr/>
            </a:pPr>
            <a:r>
              <a:rPr lang="en-US" sz="2400" b="1">
                <a:solidFill>
                  <a:srgbClr val="FFFF00"/>
                </a:solidFill>
                <a:effectLst>
                  <a:outerShdw blurRad="38100" dist="38100" dir="2700000" algn="tl">
                    <a:srgbClr val="000000"/>
                  </a:outerShdw>
                </a:effectLst>
              </a:rPr>
              <a:t>Fasting during Ramadan is safe in type 2 diabetes</a:t>
            </a:r>
          </a:p>
        </p:txBody>
      </p:sp>
    </p:spTree>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8290" name="Rectangle 2"/>
          <p:cNvSpPr>
            <a:spLocks noGrp="1" noChangeArrowheads="1"/>
          </p:cNvSpPr>
          <p:nvPr>
            <p:ph type="title"/>
          </p:nvPr>
        </p:nvSpPr>
        <p:spPr bwMode="auto">
          <a:xfrm>
            <a:off x="1797050" y="1833563"/>
            <a:ext cx="5835650" cy="1338262"/>
          </a:xfrm>
          <a:ln>
            <a:miter lim="800000"/>
            <a:headEnd/>
            <a:tailEnd/>
          </a:ln>
        </p:spPr>
        <p:txBody>
          <a:bodyPr vert="horz" wrap="square" lIns="91440" tIns="45720" rIns="91440" bIns="45720" numCol="1" anchor="t" anchorCtr="0" compatLnSpc="1">
            <a:prstTxWarp prst="textNoShape">
              <a:avLst/>
            </a:prstTxWarp>
          </a:bodyPr>
          <a:lstStyle/>
          <a:p>
            <a:pPr algn="l">
              <a:defRPr/>
            </a:pPr>
            <a:r>
              <a:rPr lang="en-US" sz="5400" b="1" dirty="0" smtClean="0">
                <a:solidFill>
                  <a:srgbClr val="FFFF00"/>
                </a:solidFill>
                <a:effectLst>
                  <a:outerShdw blurRad="38100" dist="38100" dir="2700000" algn="tl">
                    <a:srgbClr val="000000"/>
                  </a:outerShdw>
                </a:effectLst>
                <a:latin typeface="Georgia" pitchFamily="18" charset="0"/>
              </a:rPr>
              <a:t>Risks associated</a:t>
            </a:r>
            <a:br>
              <a:rPr lang="en-US" sz="5400" b="1" dirty="0" smtClean="0">
                <a:solidFill>
                  <a:srgbClr val="FFFF00"/>
                </a:solidFill>
                <a:effectLst>
                  <a:outerShdw blurRad="38100" dist="38100" dir="2700000" algn="tl">
                    <a:srgbClr val="000000"/>
                  </a:outerShdw>
                </a:effectLst>
                <a:latin typeface="Georgia" pitchFamily="18" charset="0"/>
              </a:rPr>
            </a:br>
            <a:r>
              <a:rPr lang="en-US" sz="5400" b="1" dirty="0" smtClean="0">
                <a:solidFill>
                  <a:srgbClr val="FFFF00"/>
                </a:solidFill>
                <a:effectLst>
                  <a:outerShdw blurRad="38100" dist="38100" dir="2700000" algn="tl">
                    <a:srgbClr val="000000"/>
                  </a:outerShdw>
                </a:effectLst>
                <a:latin typeface="Georgia" pitchFamily="18" charset="0"/>
              </a:rPr>
              <a:t>with fasting</a:t>
            </a:r>
          </a:p>
        </p:txBody>
      </p:sp>
    </p:spTree>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0" y="1125538"/>
            <a:ext cx="9144000" cy="866775"/>
          </a:xfrm>
          <a:noFill/>
          <a:ln>
            <a:miter lim="800000"/>
            <a:headEnd/>
            <a:tailEnd/>
          </a:ln>
        </p:spPr>
        <p:txBody>
          <a:bodyPr vert="horz" wrap="square" lIns="91440" tIns="45720" rIns="91440" bIns="45720" numCol="1" anchor="t" anchorCtr="0" compatLnSpc="1">
            <a:prstTxWarp prst="textNoShape">
              <a:avLst/>
            </a:prstTxWarp>
          </a:bodyPr>
          <a:lstStyle/>
          <a:p>
            <a:r>
              <a:rPr lang="en-US" sz="2400" b="1" smtClean="0">
                <a:solidFill>
                  <a:srgbClr val="FF9933"/>
                </a:solidFill>
                <a:latin typeface="Tahoma" pitchFamily="34" charset="0"/>
              </a:rPr>
              <a:t>Major risks associated with fasting</a:t>
            </a:r>
            <a:br>
              <a:rPr lang="en-US" sz="2400" b="1" smtClean="0">
                <a:solidFill>
                  <a:srgbClr val="FF9933"/>
                </a:solidFill>
                <a:latin typeface="Tahoma" pitchFamily="34" charset="0"/>
              </a:rPr>
            </a:br>
            <a:r>
              <a:rPr lang="en-US" sz="2400" b="1" smtClean="0">
                <a:solidFill>
                  <a:srgbClr val="FF9933"/>
                </a:solidFill>
                <a:latin typeface="Tahoma" pitchFamily="34" charset="0"/>
              </a:rPr>
              <a:t>in patients with diabetes</a:t>
            </a:r>
          </a:p>
        </p:txBody>
      </p:sp>
      <p:sp>
        <p:nvSpPr>
          <p:cNvPr id="47107" name="Rectangle 3"/>
          <p:cNvSpPr>
            <a:spLocks noGrp="1" noChangeArrowheads="1"/>
          </p:cNvSpPr>
          <p:nvPr>
            <p:ph type="body" sz="half" idx="1"/>
          </p:nvPr>
        </p:nvSpPr>
        <p:spPr bwMode="auto">
          <a:xfrm>
            <a:off x="2693988" y="2566988"/>
            <a:ext cx="6450012" cy="2370137"/>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v"/>
            </a:pPr>
            <a:r>
              <a:rPr lang="en-US" sz="2400" b="1" smtClean="0">
                <a:solidFill>
                  <a:srgbClr val="FFFF00"/>
                </a:solidFill>
                <a:latin typeface="Tahoma" pitchFamily="34" charset="0"/>
              </a:rPr>
              <a:t>Hypoglycemia</a:t>
            </a:r>
          </a:p>
          <a:p>
            <a:pPr>
              <a:buFont typeface="Wingdings" pitchFamily="2" charset="2"/>
              <a:buNone/>
            </a:pPr>
            <a:endParaRPr lang="en-US" sz="2400" b="1" smtClean="0">
              <a:solidFill>
                <a:srgbClr val="FFFF00"/>
              </a:solidFill>
              <a:latin typeface="Tahoma" pitchFamily="34" charset="0"/>
            </a:endParaRPr>
          </a:p>
          <a:p>
            <a:pPr>
              <a:buFont typeface="Wingdings" pitchFamily="2" charset="2"/>
              <a:buChar char="v"/>
            </a:pPr>
            <a:r>
              <a:rPr lang="en-US" sz="2400" b="1" smtClean="0">
                <a:solidFill>
                  <a:schemeClr val="bg1"/>
                </a:solidFill>
                <a:latin typeface="Tahoma" pitchFamily="34" charset="0"/>
              </a:rPr>
              <a:t>Hyperglycemia</a:t>
            </a:r>
          </a:p>
          <a:p>
            <a:pPr>
              <a:buFont typeface="Wingdings" pitchFamily="2" charset="2"/>
              <a:buNone/>
            </a:pPr>
            <a:endParaRPr lang="en-US" sz="2400" b="1" smtClean="0">
              <a:solidFill>
                <a:schemeClr val="bg1"/>
              </a:solidFill>
              <a:latin typeface="Tahoma" pitchFamily="34" charset="0"/>
            </a:endParaRPr>
          </a:p>
          <a:p>
            <a:pPr>
              <a:buFont typeface="Wingdings" pitchFamily="2" charset="2"/>
              <a:buChar char="v"/>
            </a:pPr>
            <a:r>
              <a:rPr lang="en-US" sz="2400" b="1" smtClean="0">
                <a:solidFill>
                  <a:schemeClr val="bg1"/>
                </a:solidFill>
                <a:latin typeface="Tahoma" pitchFamily="34" charset="0"/>
              </a:rPr>
              <a:t>Dehydration</a:t>
            </a:r>
          </a:p>
        </p:txBody>
      </p:sp>
      <p:sp>
        <p:nvSpPr>
          <p:cNvPr id="47108" name="Rectangle 4"/>
          <p:cNvSpPr>
            <a:spLocks noChangeArrowheads="1"/>
          </p:cNvSpPr>
          <p:nvPr/>
        </p:nvSpPr>
        <p:spPr bwMode="auto">
          <a:xfrm>
            <a:off x="0" y="6640513"/>
            <a:ext cx="3570288" cy="217487"/>
          </a:xfrm>
          <a:prstGeom prst="rect">
            <a:avLst/>
          </a:prstGeom>
          <a:noFill/>
          <a:ln w="9525">
            <a:noFill/>
            <a:miter lim="800000"/>
            <a:headEnd/>
            <a:tailEnd/>
          </a:ln>
        </p:spPr>
        <p:txBody>
          <a:bodyPr/>
          <a:lstStyle/>
          <a:p>
            <a:r>
              <a:rPr lang="en-US" sz="1000">
                <a:solidFill>
                  <a:schemeClr val="bg1"/>
                </a:solidFill>
              </a:rPr>
              <a:t>DIABETES CARE, VOLUME 28, NUMBER 9 SEPTEMBER 2005</a:t>
            </a:r>
          </a:p>
        </p:txBody>
      </p:sp>
    </p:spTree>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0" y="612775"/>
            <a:ext cx="9144000" cy="866775"/>
          </a:xfrm>
          <a:noFill/>
          <a:ln>
            <a:miter lim="800000"/>
            <a:headEnd/>
            <a:tailEnd/>
          </a:ln>
        </p:spPr>
        <p:txBody>
          <a:bodyPr vert="horz" wrap="square" lIns="91440" tIns="45720" rIns="91440" bIns="45720" numCol="1" anchor="t" anchorCtr="0" compatLnSpc="1">
            <a:prstTxWarp prst="textNoShape">
              <a:avLst/>
            </a:prstTxWarp>
          </a:bodyPr>
          <a:lstStyle/>
          <a:p>
            <a:r>
              <a:rPr lang="en-US" sz="2400" b="1" smtClean="0">
                <a:solidFill>
                  <a:srgbClr val="FF9933"/>
                </a:solidFill>
                <a:latin typeface="Tahoma" pitchFamily="34" charset="0"/>
              </a:rPr>
              <a:t>Effects of hypoglycemia in different</a:t>
            </a:r>
            <a:br>
              <a:rPr lang="en-US" sz="2400" b="1" smtClean="0">
                <a:solidFill>
                  <a:srgbClr val="FF9933"/>
                </a:solidFill>
                <a:latin typeface="Tahoma" pitchFamily="34" charset="0"/>
              </a:rPr>
            </a:br>
            <a:r>
              <a:rPr lang="en-US" sz="2400" b="1" smtClean="0">
                <a:solidFill>
                  <a:srgbClr val="FF9933"/>
                </a:solidFill>
                <a:latin typeface="Tahoma" pitchFamily="34" charset="0"/>
              </a:rPr>
              <a:t>plasma glucose level</a:t>
            </a:r>
          </a:p>
        </p:txBody>
      </p:sp>
      <p:pic>
        <p:nvPicPr>
          <p:cNvPr id="48131" name="Picture 12"/>
          <p:cNvPicPr>
            <a:picLocks noGrp="1" noChangeAspect="1" noChangeArrowheads="1"/>
          </p:cNvPicPr>
          <p:nvPr>
            <p:ph sz="half" idx="2"/>
          </p:nvPr>
        </p:nvPicPr>
        <p:blipFill>
          <a:blip r:embed="rId3"/>
          <a:srcRect l="3415" t="2461" r="8977" b="8124"/>
          <a:stretch>
            <a:fillRect/>
          </a:stretch>
        </p:blipFill>
        <p:spPr bwMode="auto">
          <a:xfrm>
            <a:off x="2185988" y="1555750"/>
            <a:ext cx="4341812" cy="5143500"/>
          </a:xfrm>
          <a:noFill/>
          <a:ln w="25400">
            <a:solidFill>
              <a:srgbClr val="808080"/>
            </a:solidFill>
            <a:miter lim="800000"/>
            <a:headEnd/>
            <a:tailEnd/>
          </a:ln>
        </p:spPr>
      </p:pic>
    </p:spTree>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09410" name="Picture 8"/>
          <p:cNvPicPr>
            <a:picLocks noChangeAspect="1" noChangeArrowheads="1"/>
          </p:cNvPicPr>
          <p:nvPr/>
        </p:nvPicPr>
        <p:blipFill>
          <a:blip r:embed="rId3"/>
          <a:srcRect/>
          <a:stretch>
            <a:fillRect/>
          </a:stretch>
        </p:blipFill>
        <p:spPr bwMode="auto">
          <a:xfrm>
            <a:off x="0" y="0"/>
            <a:ext cx="9105900" cy="68199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11458" name="Picture 9"/>
          <p:cNvPicPr>
            <a:picLocks noChangeAspect="1" noChangeArrowheads="1"/>
          </p:cNvPicPr>
          <p:nvPr/>
        </p:nvPicPr>
        <p:blipFill>
          <a:blip r:embed="rId3"/>
          <a:srcRect/>
          <a:stretch>
            <a:fillRect/>
          </a:stretch>
        </p:blipFill>
        <p:spPr bwMode="auto">
          <a:xfrm>
            <a:off x="0" y="-4763"/>
            <a:ext cx="9144000" cy="6867526"/>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0" name="Rectangle 2"/>
          <p:cNvSpPr>
            <a:spLocks noGrp="1" noChangeArrowheads="1"/>
          </p:cNvSpPr>
          <p:nvPr>
            <p:ph type="title"/>
          </p:nvPr>
        </p:nvSpPr>
        <p:spPr bwMode="auto">
          <a:xfrm>
            <a:off x="1560513" y="2025650"/>
            <a:ext cx="6173787" cy="2355850"/>
          </a:xfrm>
          <a:ln>
            <a:miter lim="800000"/>
            <a:headEnd/>
            <a:tailEnd/>
          </a:ln>
        </p:spPr>
        <p:txBody>
          <a:bodyPr vert="horz" wrap="square" lIns="91440" tIns="45720" rIns="91440" bIns="45720" numCol="1" anchor="t" anchorCtr="0" compatLnSpc="1">
            <a:prstTxWarp prst="textNoShape">
              <a:avLst/>
            </a:prstTxWarp>
          </a:bodyPr>
          <a:lstStyle/>
          <a:p>
            <a:pPr algn="l">
              <a:defRPr/>
            </a:pPr>
            <a:r>
              <a:rPr lang="en-US" sz="5400" b="1" dirty="0" smtClean="0">
                <a:solidFill>
                  <a:srgbClr val="FFFF00"/>
                </a:solidFill>
                <a:effectLst>
                  <a:outerShdw blurRad="38100" dist="38100" dir="2700000" algn="tl">
                    <a:srgbClr val="000000"/>
                  </a:outerShdw>
                </a:effectLst>
                <a:latin typeface="Georgia" pitchFamily="18" charset="0"/>
              </a:rPr>
              <a:t>Adjustment of</a:t>
            </a:r>
            <a:br>
              <a:rPr lang="en-US" sz="5400" b="1" dirty="0" smtClean="0">
                <a:solidFill>
                  <a:srgbClr val="FFFF00"/>
                </a:solidFill>
                <a:effectLst>
                  <a:outerShdw blurRad="38100" dist="38100" dir="2700000" algn="tl">
                    <a:srgbClr val="000000"/>
                  </a:outerShdw>
                </a:effectLst>
                <a:latin typeface="Georgia" pitchFamily="18" charset="0"/>
              </a:rPr>
            </a:br>
            <a:r>
              <a:rPr lang="en-US" sz="5400" b="1" dirty="0" smtClean="0">
                <a:solidFill>
                  <a:srgbClr val="FFFF00"/>
                </a:solidFill>
                <a:effectLst>
                  <a:outerShdw blurRad="38100" dist="38100" dir="2700000" algn="tl">
                    <a:srgbClr val="000000"/>
                  </a:outerShdw>
                </a:effectLst>
                <a:latin typeface="Georgia" pitchFamily="18" charset="0"/>
              </a:rPr>
              <a:t>diet &amp; exercise</a:t>
            </a:r>
          </a:p>
        </p:txBody>
      </p:sp>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sz="half" idx="1"/>
          </p:nvPr>
        </p:nvSpPr>
        <p:spPr bwMode="auto">
          <a:xfrm>
            <a:off x="0" y="1062038"/>
            <a:ext cx="9144000" cy="482600"/>
          </a:xfrm>
          <a:noFill/>
          <a:ln>
            <a:miter lim="800000"/>
            <a:headEnd/>
            <a:tailEnd/>
          </a:ln>
        </p:spPr>
        <p:txBody>
          <a:bodyPr vert="horz" wrap="square" lIns="91440" tIns="45720" rIns="91440" bIns="45720" numCol="1" anchor="t" anchorCtr="0" compatLnSpc="1">
            <a:prstTxWarp prst="textNoShape">
              <a:avLst/>
            </a:prstTxWarp>
          </a:bodyPr>
          <a:lstStyle/>
          <a:p>
            <a:pPr indent="-57150" algn="ctr">
              <a:buFont typeface="Wingdings" pitchFamily="2" charset="2"/>
              <a:buNone/>
            </a:pPr>
            <a:r>
              <a:rPr lang="en-US" sz="2400" b="1" smtClean="0">
                <a:solidFill>
                  <a:srgbClr val="FF9933"/>
                </a:solidFill>
                <a:latin typeface="Tahoma" pitchFamily="34" charset="0"/>
              </a:rPr>
              <a:t>Dietary Adjustment</a:t>
            </a:r>
          </a:p>
        </p:txBody>
      </p:sp>
      <p:sp>
        <p:nvSpPr>
          <p:cNvPr id="50179" name="Rectangle 3"/>
          <p:cNvSpPr>
            <a:spLocks noChangeArrowheads="1"/>
          </p:cNvSpPr>
          <p:nvPr/>
        </p:nvSpPr>
        <p:spPr bwMode="auto">
          <a:xfrm>
            <a:off x="0" y="1824038"/>
            <a:ext cx="9251950" cy="3709987"/>
          </a:xfrm>
          <a:prstGeom prst="rect">
            <a:avLst/>
          </a:prstGeom>
          <a:noFill/>
          <a:ln w="9525">
            <a:noFill/>
            <a:miter lim="800000"/>
            <a:headEnd/>
            <a:tailEnd/>
          </a:ln>
        </p:spPr>
        <p:txBody>
          <a:bodyPr/>
          <a:lstStyle/>
          <a:p>
            <a:pPr marL="342900" indent="-57150">
              <a:lnSpc>
                <a:spcPct val="125000"/>
              </a:lnSpc>
              <a:buFont typeface="Wingdings" pitchFamily="2" charset="2"/>
              <a:buChar char="v"/>
            </a:pPr>
            <a:r>
              <a:rPr lang="en-US" b="1">
                <a:solidFill>
                  <a:schemeClr val="bg1"/>
                </a:solidFill>
                <a:latin typeface="Verdana" pitchFamily="34" charset="0"/>
              </a:rPr>
              <a:t> Keep same calorie as before Ramadan</a:t>
            </a:r>
          </a:p>
          <a:p>
            <a:pPr marL="342900" indent="-57150">
              <a:lnSpc>
                <a:spcPct val="125000"/>
              </a:lnSpc>
              <a:buFont typeface="Wingdings" pitchFamily="2" charset="2"/>
              <a:buChar char="v"/>
            </a:pPr>
            <a:r>
              <a:rPr lang="en-US" b="1">
                <a:solidFill>
                  <a:schemeClr val="bg1"/>
                </a:solidFill>
                <a:latin typeface="Verdana" pitchFamily="34" charset="0"/>
              </a:rPr>
              <a:t> Change schedule, amount &amp; composition of meal</a:t>
            </a:r>
          </a:p>
          <a:p>
            <a:pPr marL="342900" indent="-57150">
              <a:lnSpc>
                <a:spcPct val="125000"/>
              </a:lnSpc>
              <a:buFont typeface="Wingdings" pitchFamily="2" charset="2"/>
              <a:buChar char="v"/>
            </a:pPr>
            <a:r>
              <a:rPr lang="en-US" b="1">
                <a:solidFill>
                  <a:schemeClr val="bg1"/>
                </a:solidFill>
                <a:latin typeface="Verdana" pitchFamily="34" charset="0"/>
              </a:rPr>
              <a:t> Better to consult with a nutritionist before Ramadan</a:t>
            </a:r>
          </a:p>
          <a:p>
            <a:pPr marL="342900" indent="-57150">
              <a:lnSpc>
                <a:spcPct val="125000"/>
              </a:lnSpc>
              <a:buFont typeface="Wingdings" pitchFamily="2" charset="2"/>
              <a:buChar char="v"/>
            </a:pPr>
            <a:r>
              <a:rPr lang="en-US" b="1">
                <a:solidFill>
                  <a:schemeClr val="bg1"/>
                </a:solidFill>
                <a:latin typeface="Verdana" pitchFamily="34" charset="0"/>
              </a:rPr>
              <a:t> Drink more water</a:t>
            </a:r>
          </a:p>
          <a:p>
            <a:pPr marL="342900" indent="-57150">
              <a:lnSpc>
                <a:spcPct val="125000"/>
              </a:lnSpc>
              <a:buFont typeface="Wingdings" pitchFamily="2" charset="2"/>
              <a:buChar char="v"/>
            </a:pPr>
            <a:r>
              <a:rPr lang="en-US" b="1">
                <a:solidFill>
                  <a:schemeClr val="bg1"/>
                </a:solidFill>
                <a:latin typeface="Verdana" pitchFamily="34" charset="0"/>
              </a:rPr>
              <a:t> Avoid sugar (sweetener can be used)</a:t>
            </a:r>
          </a:p>
          <a:p>
            <a:pPr marL="342900" indent="-57150">
              <a:lnSpc>
                <a:spcPct val="125000"/>
              </a:lnSpc>
              <a:buFont typeface="Wingdings" pitchFamily="2" charset="2"/>
              <a:buChar char="v"/>
            </a:pPr>
            <a:r>
              <a:rPr lang="en-US" b="1">
                <a:solidFill>
                  <a:schemeClr val="bg1"/>
                </a:solidFill>
                <a:latin typeface="Verdana" pitchFamily="34" charset="0"/>
              </a:rPr>
              <a:t> Avoid foods rich in fat</a:t>
            </a:r>
          </a:p>
          <a:p>
            <a:pPr marL="342900" indent="-57150">
              <a:lnSpc>
                <a:spcPct val="125000"/>
              </a:lnSpc>
              <a:buFont typeface="Wingdings" pitchFamily="2" charset="2"/>
              <a:buChar char="v"/>
            </a:pPr>
            <a:r>
              <a:rPr lang="en-US" b="1">
                <a:solidFill>
                  <a:schemeClr val="bg1"/>
                </a:solidFill>
                <a:latin typeface="Verdana" pitchFamily="34" charset="0"/>
              </a:rPr>
              <a:t> Avoid heavy Iftar &amp; light Sahr</a:t>
            </a:r>
          </a:p>
          <a:p>
            <a:pPr marL="342900" indent="-57150">
              <a:lnSpc>
                <a:spcPct val="125000"/>
              </a:lnSpc>
              <a:buFont typeface="Wingdings" pitchFamily="2" charset="2"/>
              <a:buChar char="v"/>
            </a:pPr>
            <a:r>
              <a:rPr lang="en-US" b="1">
                <a:solidFill>
                  <a:schemeClr val="bg1"/>
                </a:solidFill>
                <a:latin typeface="Verdana" pitchFamily="34" charset="0"/>
              </a:rPr>
              <a:t> Take foods with complex carbohydrate at Sahr</a:t>
            </a:r>
          </a:p>
          <a:p>
            <a:pPr marL="342900" indent="-57150">
              <a:lnSpc>
                <a:spcPct val="125000"/>
              </a:lnSpc>
              <a:buFont typeface="Wingdings" pitchFamily="2" charset="2"/>
              <a:buChar char="v"/>
            </a:pPr>
            <a:r>
              <a:rPr lang="en-US" b="1">
                <a:solidFill>
                  <a:schemeClr val="bg1"/>
                </a:solidFill>
                <a:latin typeface="Verdana" pitchFamily="34" charset="0"/>
              </a:rPr>
              <a:t> Take Sahr as late as possible</a:t>
            </a:r>
          </a:p>
        </p:txBody>
      </p:sp>
      <p:grpSp>
        <p:nvGrpSpPr>
          <p:cNvPr id="50180" name="Group 13"/>
          <p:cNvGrpSpPr>
            <a:grpSpLocks/>
          </p:cNvGrpSpPr>
          <p:nvPr/>
        </p:nvGrpSpPr>
        <p:grpSpPr bwMode="auto">
          <a:xfrm>
            <a:off x="6318250" y="4421188"/>
            <a:ext cx="2765425" cy="2311400"/>
            <a:chOff x="3598" y="2493"/>
            <a:chExt cx="2083" cy="1741"/>
          </a:xfrm>
        </p:grpSpPr>
        <p:pic>
          <p:nvPicPr>
            <p:cNvPr id="50181" name="Picture 9" descr="176783495_02de405c64_t"/>
            <p:cNvPicPr>
              <a:picLocks noChangeAspect="1" noChangeArrowheads="1"/>
            </p:cNvPicPr>
            <p:nvPr/>
          </p:nvPicPr>
          <p:blipFill>
            <a:blip r:embed="rId3"/>
            <a:srcRect l="1657"/>
            <a:stretch>
              <a:fillRect/>
            </a:stretch>
          </p:blipFill>
          <p:spPr bwMode="auto">
            <a:xfrm>
              <a:off x="4672" y="3390"/>
              <a:ext cx="1009" cy="834"/>
            </a:xfrm>
            <a:prstGeom prst="rect">
              <a:avLst/>
            </a:prstGeom>
            <a:noFill/>
            <a:ln w="25400">
              <a:solidFill>
                <a:srgbClr val="808080"/>
              </a:solidFill>
              <a:miter lim="800000"/>
              <a:headEnd/>
              <a:tailEnd/>
            </a:ln>
          </p:spPr>
        </p:pic>
        <p:pic>
          <p:nvPicPr>
            <p:cNvPr id="50182" name="Picture 11" descr="610x"/>
            <p:cNvPicPr>
              <a:picLocks noChangeAspect="1" noChangeArrowheads="1"/>
            </p:cNvPicPr>
            <p:nvPr/>
          </p:nvPicPr>
          <p:blipFill>
            <a:blip r:embed="rId4"/>
            <a:srcRect l="9839"/>
            <a:stretch>
              <a:fillRect/>
            </a:stretch>
          </p:blipFill>
          <p:spPr bwMode="auto">
            <a:xfrm>
              <a:off x="4667" y="2493"/>
              <a:ext cx="991" cy="831"/>
            </a:xfrm>
            <a:prstGeom prst="rect">
              <a:avLst/>
            </a:prstGeom>
            <a:noFill/>
            <a:ln w="25400">
              <a:solidFill>
                <a:srgbClr val="808080"/>
              </a:solidFill>
              <a:miter lim="800000"/>
              <a:headEnd/>
              <a:tailEnd/>
            </a:ln>
          </p:spPr>
        </p:pic>
        <p:pic>
          <p:nvPicPr>
            <p:cNvPr id="50183" name="Picture 12" descr="P1020392"/>
            <p:cNvPicPr>
              <a:picLocks noChangeAspect="1" noChangeArrowheads="1"/>
            </p:cNvPicPr>
            <p:nvPr/>
          </p:nvPicPr>
          <p:blipFill>
            <a:blip r:embed="rId5"/>
            <a:srcRect r="20103"/>
            <a:stretch>
              <a:fillRect/>
            </a:stretch>
          </p:blipFill>
          <p:spPr bwMode="auto">
            <a:xfrm>
              <a:off x="3598" y="3389"/>
              <a:ext cx="1009" cy="845"/>
            </a:xfrm>
            <a:prstGeom prst="rect">
              <a:avLst/>
            </a:prstGeom>
            <a:noFill/>
            <a:ln w="25400">
              <a:solidFill>
                <a:srgbClr val="808080"/>
              </a:solidFill>
              <a:miter lim="800000"/>
              <a:headEnd/>
              <a:tailEnd/>
            </a:ln>
          </p:spPr>
        </p:pic>
      </p:grpSp>
    </p:spTree>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sz="half" idx="1"/>
          </p:nvPr>
        </p:nvSpPr>
        <p:spPr bwMode="auto">
          <a:xfrm>
            <a:off x="0" y="1036638"/>
            <a:ext cx="9144000" cy="449262"/>
          </a:xfrm>
          <a:noFill/>
          <a:ln>
            <a:miter lim="800000"/>
            <a:headEnd/>
            <a:tailEnd/>
          </a:ln>
        </p:spPr>
        <p:txBody>
          <a:bodyPr vert="horz" wrap="square" lIns="91440" tIns="45720" rIns="91440" bIns="45720" numCol="1" anchor="t" anchorCtr="0" compatLnSpc="1">
            <a:prstTxWarp prst="textNoShape">
              <a:avLst/>
            </a:prstTxWarp>
          </a:bodyPr>
          <a:lstStyle/>
          <a:p>
            <a:pPr indent="-57150" algn="ctr">
              <a:lnSpc>
                <a:spcPct val="90000"/>
              </a:lnSpc>
              <a:buFont typeface="Wingdings" pitchFamily="2" charset="2"/>
              <a:buNone/>
            </a:pPr>
            <a:r>
              <a:rPr lang="en-US" sz="2400" b="1" smtClean="0">
                <a:solidFill>
                  <a:srgbClr val="FF9933"/>
                </a:solidFill>
                <a:latin typeface="Tahoma" pitchFamily="34" charset="0"/>
              </a:rPr>
              <a:t>Exercise in Ramadan</a:t>
            </a:r>
          </a:p>
        </p:txBody>
      </p:sp>
      <p:sp>
        <p:nvSpPr>
          <p:cNvPr id="51203" name="Rectangle 5"/>
          <p:cNvSpPr>
            <a:spLocks noChangeArrowheads="1"/>
          </p:cNvSpPr>
          <p:nvPr/>
        </p:nvSpPr>
        <p:spPr bwMode="auto">
          <a:xfrm>
            <a:off x="857250" y="2111375"/>
            <a:ext cx="7245350" cy="2862263"/>
          </a:xfrm>
          <a:prstGeom prst="rect">
            <a:avLst/>
          </a:prstGeom>
          <a:noFill/>
          <a:ln w="9525">
            <a:noFill/>
            <a:miter lim="800000"/>
            <a:headEnd/>
            <a:tailEnd/>
          </a:ln>
        </p:spPr>
        <p:txBody>
          <a:bodyPr>
            <a:spAutoFit/>
          </a:bodyPr>
          <a:lstStyle/>
          <a:p>
            <a:pPr>
              <a:lnSpc>
                <a:spcPct val="150000"/>
              </a:lnSpc>
              <a:buFont typeface="Wingdings" pitchFamily="2" charset="2"/>
              <a:buChar char="v"/>
            </a:pPr>
            <a:r>
              <a:rPr lang="en-US" b="1">
                <a:solidFill>
                  <a:schemeClr val="bg1"/>
                </a:solidFill>
                <a:latin typeface="Verdana" pitchFamily="34" charset="0"/>
              </a:rPr>
              <a:t> Physical activity should be reduced during day time</a:t>
            </a:r>
          </a:p>
          <a:p>
            <a:pPr>
              <a:lnSpc>
                <a:spcPct val="150000"/>
              </a:lnSpc>
              <a:buFont typeface="Wingdings" pitchFamily="2" charset="2"/>
              <a:buChar char="v"/>
            </a:pPr>
            <a:r>
              <a:rPr lang="en-US" b="1">
                <a:solidFill>
                  <a:schemeClr val="bg1"/>
                </a:solidFill>
                <a:latin typeface="Verdana" pitchFamily="34" charset="0"/>
              </a:rPr>
              <a:t> Exercise can be performed for an hour after Iftar</a:t>
            </a:r>
          </a:p>
          <a:p>
            <a:pPr>
              <a:lnSpc>
                <a:spcPct val="150000"/>
              </a:lnSpc>
              <a:buFont typeface="Wingdings" pitchFamily="2" charset="2"/>
              <a:buChar char="v"/>
            </a:pPr>
            <a:r>
              <a:rPr lang="en-US" b="1">
                <a:solidFill>
                  <a:schemeClr val="bg1"/>
                </a:solidFill>
                <a:latin typeface="Verdana" pitchFamily="34" charset="0"/>
              </a:rPr>
              <a:t> Increased prayer during Ramadan should be taken into account</a:t>
            </a:r>
          </a:p>
        </p:txBody>
      </p:sp>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lglg.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0" name="Rectangle 2"/>
          <p:cNvSpPr>
            <a:spLocks noGrp="1" noChangeArrowheads="1"/>
          </p:cNvSpPr>
          <p:nvPr>
            <p:ph type="title"/>
          </p:nvPr>
        </p:nvSpPr>
        <p:spPr bwMode="auto">
          <a:xfrm>
            <a:off x="3495675" y="2547938"/>
            <a:ext cx="5648325" cy="1598612"/>
          </a:xfrm>
          <a:ln>
            <a:miter lim="800000"/>
            <a:headEnd/>
            <a:tailEnd/>
          </a:ln>
        </p:spPr>
        <p:txBody>
          <a:bodyPr vert="horz" wrap="square" lIns="91440" tIns="45720" rIns="91440" bIns="45720" numCol="1" anchor="t" anchorCtr="0" compatLnSpc="1">
            <a:prstTxWarp prst="textNoShape">
              <a:avLst/>
            </a:prstTxWarp>
          </a:bodyPr>
          <a:lstStyle/>
          <a:p>
            <a:pPr algn="l">
              <a:defRPr/>
            </a:pPr>
            <a:r>
              <a:rPr lang="en-US" sz="3200" b="1" smtClean="0">
                <a:solidFill>
                  <a:srgbClr val="FFFF00"/>
                </a:solidFill>
                <a:effectLst>
                  <a:outerShdw blurRad="38100" dist="38100" dir="2700000" algn="tl">
                    <a:srgbClr val="000000"/>
                  </a:outerShdw>
                </a:effectLst>
                <a:latin typeface="Georgia" pitchFamily="18" charset="0"/>
              </a:rPr>
              <a:t>Blood glucose</a:t>
            </a:r>
            <a:br>
              <a:rPr lang="en-US" sz="3200" b="1" smtClean="0">
                <a:solidFill>
                  <a:srgbClr val="FFFF00"/>
                </a:solidFill>
                <a:effectLst>
                  <a:outerShdw blurRad="38100" dist="38100" dir="2700000" algn="tl">
                    <a:srgbClr val="000000"/>
                  </a:outerShdw>
                </a:effectLst>
                <a:latin typeface="Georgia" pitchFamily="18" charset="0"/>
              </a:rPr>
            </a:br>
            <a:r>
              <a:rPr lang="en-US" sz="3200" b="1" smtClean="0">
                <a:solidFill>
                  <a:srgbClr val="FFFF00"/>
                </a:solidFill>
                <a:effectLst>
                  <a:outerShdw blurRad="38100" dist="38100" dir="2700000" algn="tl">
                    <a:srgbClr val="000000"/>
                  </a:outerShdw>
                </a:effectLst>
                <a:latin typeface="Georgia" pitchFamily="18" charset="0"/>
              </a:rPr>
              <a:t>monitoring during Ramadan</a:t>
            </a:r>
          </a:p>
        </p:txBody>
      </p:sp>
      <p:pic>
        <p:nvPicPr>
          <p:cNvPr id="52227" name="Picture 5" descr="untitled"/>
          <p:cNvPicPr>
            <a:picLocks noChangeAspect="1" noChangeArrowheads="1"/>
          </p:cNvPicPr>
          <p:nvPr/>
        </p:nvPicPr>
        <p:blipFill>
          <a:blip r:embed="rId3"/>
          <a:srcRect/>
          <a:stretch>
            <a:fillRect/>
          </a:stretch>
        </p:blipFill>
        <p:spPr bwMode="auto">
          <a:xfrm>
            <a:off x="1077913" y="2479675"/>
            <a:ext cx="2300287" cy="1703388"/>
          </a:xfrm>
          <a:prstGeom prst="rect">
            <a:avLst/>
          </a:prstGeom>
          <a:noFill/>
          <a:ln w="25400">
            <a:solidFill>
              <a:srgbClr val="808080"/>
            </a:solidFill>
            <a:miter lim="800000"/>
            <a:headEnd/>
            <a:tailEnd/>
          </a:ln>
        </p:spPr>
      </p:pic>
    </p:spTree>
  </p:cSld>
  <p:clrMapOvr>
    <a:masterClrMapping/>
  </p:clrMapOvr>
  <p:transition>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8034" name="Rectangle 2"/>
          <p:cNvSpPr>
            <a:spLocks noGrp="1" noChangeArrowheads="1"/>
          </p:cNvSpPr>
          <p:nvPr>
            <p:ph type="ctrTitle"/>
          </p:nvPr>
        </p:nvSpPr>
        <p:spPr bwMode="auto">
          <a:xfrm>
            <a:off x="0" y="700088"/>
            <a:ext cx="9144000" cy="544512"/>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b="1" smtClean="0">
                <a:solidFill>
                  <a:srgbClr val="FF9933"/>
                </a:solidFill>
                <a:effectLst>
                  <a:outerShdw blurRad="38100" dist="38100" dir="2700000" algn="tl">
                    <a:srgbClr val="000000"/>
                  </a:outerShdw>
                </a:effectLst>
                <a:latin typeface="Tahoma" pitchFamily="34" charset="0"/>
              </a:rPr>
              <a:t>Blood Glucose Monitoring</a:t>
            </a:r>
          </a:p>
        </p:txBody>
      </p:sp>
      <p:sp>
        <p:nvSpPr>
          <p:cNvPr id="53251" name="Rectangle 3"/>
          <p:cNvSpPr>
            <a:spLocks noGrp="1" noChangeArrowheads="1"/>
          </p:cNvSpPr>
          <p:nvPr>
            <p:ph type="subTitle" idx="1"/>
          </p:nvPr>
        </p:nvSpPr>
        <p:spPr bwMode="auto">
          <a:xfrm>
            <a:off x="393700" y="1482725"/>
            <a:ext cx="8750300" cy="4691063"/>
          </a:xfrm>
          <a:noFill/>
          <a:ln>
            <a:miter lim="800000"/>
            <a:headEnd/>
            <a:tailEnd/>
          </a:ln>
        </p:spPr>
        <p:txBody>
          <a:bodyPr vert="horz" wrap="square" lIns="91440" tIns="45720" rIns="91440" bIns="45720" numCol="1" anchor="t" anchorCtr="0" compatLnSpc="1">
            <a:prstTxWarp prst="textNoShape">
              <a:avLst/>
            </a:prstTxWarp>
          </a:bodyPr>
          <a:lstStyle/>
          <a:p>
            <a:pPr algn="l">
              <a:lnSpc>
                <a:spcPct val="150000"/>
              </a:lnSpc>
              <a:spcBef>
                <a:spcPct val="0"/>
              </a:spcBef>
              <a:buFont typeface="Wingdings" pitchFamily="2" charset="2"/>
              <a:buChar char="v"/>
            </a:pPr>
            <a:r>
              <a:rPr lang="en-US" sz="2000" b="1" smtClean="0">
                <a:solidFill>
                  <a:schemeClr val="bg1"/>
                </a:solidFill>
                <a:latin typeface="Verdana" pitchFamily="34" charset="0"/>
              </a:rPr>
              <a:t> Patients should monitor their blood glucose even during fasting to recognize hypo and hyperglycemia</a:t>
            </a:r>
          </a:p>
          <a:p>
            <a:pPr algn="l">
              <a:lnSpc>
                <a:spcPct val="150000"/>
              </a:lnSpc>
              <a:spcBef>
                <a:spcPct val="0"/>
              </a:spcBef>
              <a:buFont typeface="Wingdings" pitchFamily="2" charset="2"/>
              <a:buChar char="v"/>
            </a:pPr>
            <a:r>
              <a:rPr lang="en-US" sz="2000" b="1" smtClean="0">
                <a:solidFill>
                  <a:schemeClr val="bg1"/>
                </a:solidFill>
                <a:latin typeface="Verdana" pitchFamily="34" charset="0"/>
              </a:rPr>
              <a:t> 2 hours post sahr and one hour pre iftar are likely to pick sub-clinical hypoglycemia</a:t>
            </a:r>
          </a:p>
          <a:p>
            <a:pPr algn="l">
              <a:lnSpc>
                <a:spcPct val="150000"/>
              </a:lnSpc>
              <a:spcBef>
                <a:spcPct val="0"/>
              </a:spcBef>
              <a:buFont typeface="Wingdings" pitchFamily="2" charset="2"/>
              <a:buChar char="v"/>
            </a:pPr>
            <a:r>
              <a:rPr lang="en-US" sz="2000" b="1" smtClean="0">
                <a:solidFill>
                  <a:schemeClr val="bg1"/>
                </a:solidFill>
                <a:latin typeface="Verdana" pitchFamily="34" charset="0"/>
              </a:rPr>
              <a:t> 1-2 hours post iftar is likely to pick sub-clinical hyperglycemia</a:t>
            </a:r>
          </a:p>
          <a:p>
            <a:pPr algn="l">
              <a:lnSpc>
                <a:spcPct val="150000"/>
              </a:lnSpc>
              <a:spcBef>
                <a:spcPct val="0"/>
              </a:spcBef>
              <a:buFont typeface="Wingdings" pitchFamily="2" charset="2"/>
              <a:buChar char="v"/>
            </a:pPr>
            <a:r>
              <a:rPr lang="en-US" sz="2000" b="1" smtClean="0">
                <a:solidFill>
                  <a:schemeClr val="bg1"/>
                </a:solidFill>
                <a:latin typeface="Verdana" pitchFamily="34" charset="0"/>
              </a:rPr>
              <a:t> If blood glucose is noted to be low (&lt;60md/dL), the fast must be broken</a:t>
            </a:r>
          </a:p>
          <a:p>
            <a:pPr algn="l">
              <a:lnSpc>
                <a:spcPct val="150000"/>
              </a:lnSpc>
              <a:spcBef>
                <a:spcPct val="0"/>
              </a:spcBef>
              <a:buFont typeface="Wingdings" pitchFamily="2" charset="2"/>
              <a:buChar char="v"/>
            </a:pPr>
            <a:r>
              <a:rPr lang="en-US" sz="2000" b="1" smtClean="0">
                <a:solidFill>
                  <a:schemeClr val="bg1"/>
                </a:solidFill>
                <a:latin typeface="Verdana" pitchFamily="34" charset="0"/>
              </a:rPr>
              <a:t> If blood glucose is noted to be (&gt;300mg/dL), ketones in urine should be checked and medical advice sought</a:t>
            </a:r>
          </a:p>
        </p:txBody>
      </p:sp>
    </p:spTree>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2130" name="Picture 2"/>
          <p:cNvPicPr>
            <a:picLocks noChangeAspect="1" noChangeArrowheads="1"/>
          </p:cNvPicPr>
          <p:nvPr/>
        </p:nvPicPr>
        <p:blipFill>
          <a:blip r:embed="rId3" cstate="print"/>
          <a:srcRect b="4066"/>
          <a:stretch>
            <a:fillRect/>
          </a:stretch>
        </p:blipFill>
        <p:spPr bwMode="auto">
          <a:xfrm>
            <a:off x="1310786" y="1931548"/>
            <a:ext cx="3232150" cy="4394200"/>
          </a:xfrm>
          <a:prstGeom prst="rect">
            <a:avLst/>
          </a:prstGeom>
          <a:noFill/>
          <a:ln w="25400">
            <a:solidFill>
              <a:schemeClr val="bg2"/>
            </a:solidFill>
            <a:miter lim="800000"/>
            <a:headEnd/>
            <a:tailEnd/>
          </a:ln>
          <a:effectLst/>
        </p:spPr>
      </p:pic>
      <p:sp>
        <p:nvSpPr>
          <p:cNvPr id="1712132" name="Rectangle 4"/>
          <p:cNvSpPr>
            <a:spLocks noChangeArrowheads="1"/>
          </p:cNvSpPr>
          <p:nvPr/>
        </p:nvSpPr>
        <p:spPr bwMode="auto">
          <a:xfrm>
            <a:off x="0" y="992188"/>
            <a:ext cx="9144000" cy="466725"/>
          </a:xfrm>
          <a:prstGeom prst="rect">
            <a:avLst/>
          </a:prstGeom>
          <a:noFill/>
          <a:ln w="9525">
            <a:noFill/>
            <a:miter lim="800000"/>
            <a:headEnd/>
            <a:tailEnd/>
          </a:ln>
        </p:spPr>
        <p:txBody>
          <a:bodyPr/>
          <a:lstStyle/>
          <a:p>
            <a:pPr algn="ctr"/>
            <a:r>
              <a:rPr lang="en-US" sz="2400" b="1">
                <a:solidFill>
                  <a:srgbClr val="FFFF00"/>
                </a:solidFill>
                <a:effectLst>
                  <a:outerShdw blurRad="38100" dist="38100" dir="2700000" algn="tl">
                    <a:srgbClr val="000000"/>
                  </a:outerShdw>
                </a:effectLst>
              </a:rPr>
              <a:t>Islam permits blood glucose test while fasting</a:t>
            </a:r>
          </a:p>
        </p:txBody>
      </p:sp>
      <p:pic>
        <p:nvPicPr>
          <p:cNvPr id="1712134" name="Picture 2"/>
          <p:cNvPicPr>
            <a:picLocks noChangeAspect="1" noChangeArrowheads="1"/>
          </p:cNvPicPr>
          <p:nvPr/>
        </p:nvPicPr>
        <p:blipFill>
          <a:blip r:embed="rId4" cstate="print"/>
          <a:srcRect t="1828" b="1328"/>
          <a:stretch>
            <a:fillRect/>
          </a:stretch>
        </p:blipFill>
        <p:spPr bwMode="auto">
          <a:xfrm>
            <a:off x="4789488" y="1871663"/>
            <a:ext cx="2995612" cy="4424362"/>
          </a:xfrm>
          <a:prstGeom prst="rect">
            <a:avLst/>
          </a:prstGeom>
          <a:noFill/>
          <a:ln w="19050">
            <a:solidFill>
              <a:schemeClr val="bg2"/>
            </a:solidFill>
            <a:miter lim="800000"/>
            <a:headEnd/>
            <a:tailEnd/>
          </a:ln>
        </p:spPr>
      </p:pic>
    </p:spTree>
  </p:cSld>
  <p:clrMapOvr>
    <a:masterClrMapping/>
  </p:clrMapOvr>
  <p:transition>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b="4066"/>
          <a:stretch>
            <a:fillRect/>
          </a:stretch>
        </p:blipFill>
        <p:spPr bwMode="auto">
          <a:xfrm>
            <a:off x="1011238" y="2003425"/>
            <a:ext cx="3141662" cy="4144963"/>
          </a:xfrm>
          <a:prstGeom prst="rect">
            <a:avLst/>
          </a:prstGeom>
          <a:noFill/>
          <a:ln w="25400">
            <a:solidFill>
              <a:schemeClr val="bg2"/>
            </a:solidFill>
            <a:miter lim="800000"/>
            <a:headEnd/>
            <a:tailEnd/>
          </a:ln>
        </p:spPr>
      </p:pic>
      <p:sp>
        <p:nvSpPr>
          <p:cNvPr id="1712132" name="Rectangle 4"/>
          <p:cNvSpPr>
            <a:spLocks noChangeArrowheads="1"/>
          </p:cNvSpPr>
          <p:nvPr/>
        </p:nvSpPr>
        <p:spPr bwMode="auto">
          <a:xfrm>
            <a:off x="0" y="798513"/>
            <a:ext cx="9144000" cy="827087"/>
          </a:xfrm>
          <a:prstGeom prst="rect">
            <a:avLst/>
          </a:prstGeom>
          <a:noFill/>
          <a:ln w="9525">
            <a:noFill/>
            <a:miter lim="800000"/>
            <a:headEnd/>
            <a:tailEnd/>
          </a:ln>
        </p:spPr>
        <p:txBody>
          <a:bodyPr/>
          <a:lstStyle/>
          <a:p>
            <a:pPr algn="ctr">
              <a:defRPr/>
            </a:pPr>
            <a:r>
              <a:rPr lang="en-US" sz="2400" b="1">
                <a:solidFill>
                  <a:srgbClr val="FF9933"/>
                </a:solidFill>
                <a:effectLst>
                  <a:outerShdw blurRad="38100" dist="38100" dir="2700000" algn="tl">
                    <a:srgbClr val="000000"/>
                  </a:outerShdw>
                </a:effectLst>
              </a:rPr>
              <a:t>Islam permits blood glucose monitoring </a:t>
            </a:r>
            <a:br>
              <a:rPr lang="en-US" sz="2400" b="1">
                <a:solidFill>
                  <a:srgbClr val="FF9933"/>
                </a:solidFill>
                <a:effectLst>
                  <a:outerShdw blurRad="38100" dist="38100" dir="2700000" algn="tl">
                    <a:srgbClr val="000000"/>
                  </a:outerShdw>
                </a:effectLst>
              </a:rPr>
            </a:br>
            <a:r>
              <a:rPr lang="en-US" sz="2400" b="1">
                <a:solidFill>
                  <a:srgbClr val="FF9933"/>
                </a:solidFill>
                <a:effectLst>
                  <a:outerShdw blurRad="38100" dist="38100" dir="2700000" algn="tl">
                    <a:srgbClr val="000000"/>
                  </a:outerShdw>
                </a:effectLst>
              </a:rPr>
              <a:t>even during fasting at Ramadan</a:t>
            </a:r>
          </a:p>
        </p:txBody>
      </p:sp>
      <p:pic>
        <p:nvPicPr>
          <p:cNvPr id="54276" name="Picture 5"/>
          <p:cNvPicPr>
            <a:picLocks noChangeAspect="1" noChangeArrowheads="1"/>
          </p:cNvPicPr>
          <p:nvPr/>
        </p:nvPicPr>
        <p:blipFill>
          <a:blip r:embed="rId4"/>
          <a:srcRect l="1019" t="1047" r="1360" b="1570"/>
          <a:stretch>
            <a:fillRect/>
          </a:stretch>
        </p:blipFill>
        <p:spPr bwMode="auto">
          <a:xfrm>
            <a:off x="4748213" y="2014538"/>
            <a:ext cx="3168650" cy="4106862"/>
          </a:xfrm>
          <a:prstGeom prst="rect">
            <a:avLst/>
          </a:prstGeom>
          <a:noFill/>
          <a:ln w="25400">
            <a:solidFill>
              <a:srgbClr val="808080"/>
            </a:solidFill>
            <a:miter lim="800000"/>
            <a:headEnd/>
            <a:tailEnd/>
          </a:ln>
        </p:spPr>
      </p:pic>
    </p:spTree>
  </p:cSld>
  <p:clrMapOvr>
    <a:masterClrMapping/>
  </p:clrMapOvr>
  <p:transition>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4420" name="Rectangle 4"/>
          <p:cNvSpPr>
            <a:spLocks noChangeArrowheads="1"/>
          </p:cNvSpPr>
          <p:nvPr/>
        </p:nvSpPr>
        <p:spPr bwMode="auto">
          <a:xfrm>
            <a:off x="1927225" y="2287588"/>
            <a:ext cx="5629275" cy="2586037"/>
          </a:xfrm>
          <a:prstGeom prst="rect">
            <a:avLst/>
          </a:prstGeom>
          <a:noFill/>
          <a:ln w="9525">
            <a:noFill/>
            <a:miter lim="800000"/>
            <a:headEnd/>
            <a:tailEnd/>
          </a:ln>
          <a:effectLst/>
        </p:spPr>
        <p:txBody>
          <a:bodyPr>
            <a:spAutoFit/>
          </a:bodyPr>
          <a:lstStyle/>
          <a:p>
            <a:pPr>
              <a:defRPr/>
            </a:pPr>
            <a:r>
              <a:rPr lang="en-US" sz="5400" b="1" dirty="0">
                <a:solidFill>
                  <a:srgbClr val="FFFF00"/>
                </a:solidFill>
                <a:effectLst>
                  <a:outerShdw blurRad="38100" dist="38100" dir="2700000" algn="tl">
                    <a:srgbClr val="000000"/>
                  </a:outerShdw>
                </a:effectLst>
                <a:latin typeface="Georgia" pitchFamily="18" charset="0"/>
              </a:rPr>
              <a:t>Change of </a:t>
            </a:r>
          </a:p>
          <a:p>
            <a:pPr>
              <a:defRPr/>
            </a:pPr>
            <a:r>
              <a:rPr lang="en-US" sz="5400" b="1" dirty="0">
                <a:solidFill>
                  <a:srgbClr val="FFFF00"/>
                </a:solidFill>
                <a:effectLst>
                  <a:outerShdw blurRad="38100" dist="38100" dir="2700000" algn="tl">
                    <a:srgbClr val="000000"/>
                  </a:outerShdw>
                </a:effectLst>
                <a:latin typeface="Georgia" pitchFamily="18" charset="0"/>
              </a:rPr>
              <a:t>treatment regimen</a:t>
            </a:r>
          </a:p>
        </p:txBody>
      </p:sp>
    </p:spTree>
  </p:cSld>
  <p:clrMapOvr>
    <a:masterClrMapping/>
  </p:clrMapOvr>
  <p:transition>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18"/>
          <p:cNvGrpSpPr>
            <a:grpSpLocks/>
          </p:cNvGrpSpPr>
          <p:nvPr/>
        </p:nvGrpSpPr>
        <p:grpSpPr bwMode="auto">
          <a:xfrm>
            <a:off x="239713" y="1701800"/>
            <a:ext cx="8724900" cy="4529138"/>
            <a:chOff x="151" y="1471"/>
            <a:chExt cx="5496" cy="2454"/>
          </a:xfrm>
        </p:grpSpPr>
        <p:sp>
          <p:nvSpPr>
            <p:cNvPr id="56324" name="Rectangle 6"/>
            <p:cNvSpPr>
              <a:spLocks noChangeArrowheads="1"/>
            </p:cNvSpPr>
            <p:nvPr/>
          </p:nvSpPr>
          <p:spPr bwMode="auto">
            <a:xfrm>
              <a:off x="2633" y="2906"/>
              <a:ext cx="3012" cy="510"/>
            </a:xfrm>
            <a:prstGeom prst="rect">
              <a:avLst/>
            </a:prstGeom>
            <a:noFill/>
            <a:ln w="9525">
              <a:solidFill>
                <a:schemeClr val="bg1"/>
              </a:solidFill>
              <a:miter lim="800000"/>
              <a:headEnd/>
              <a:tailEnd/>
            </a:ln>
          </p:spPr>
          <p:txBody>
            <a:bodyPr/>
            <a:lstStyle/>
            <a:p>
              <a:pPr algn="just"/>
              <a:r>
                <a:rPr lang="en-US" sz="1600" b="1">
                  <a:solidFill>
                    <a:schemeClr val="bg1"/>
                  </a:solidFill>
                </a:rPr>
                <a:t>Full morning dose at Iftar and half of  the usual evening dose at Suhur</a:t>
              </a:r>
            </a:p>
          </p:txBody>
        </p:sp>
        <p:sp>
          <p:nvSpPr>
            <p:cNvPr id="56325" name="Rectangle 7"/>
            <p:cNvSpPr>
              <a:spLocks noChangeArrowheads="1"/>
            </p:cNvSpPr>
            <p:nvPr/>
          </p:nvSpPr>
          <p:spPr bwMode="auto">
            <a:xfrm>
              <a:off x="153" y="2905"/>
              <a:ext cx="2479" cy="510"/>
            </a:xfrm>
            <a:prstGeom prst="rect">
              <a:avLst/>
            </a:prstGeom>
            <a:noFill/>
            <a:ln w="9525">
              <a:solidFill>
                <a:schemeClr val="bg1"/>
              </a:solidFill>
              <a:miter lim="800000"/>
              <a:headEnd/>
              <a:tailEnd/>
            </a:ln>
          </p:spPr>
          <p:txBody>
            <a:bodyPr/>
            <a:lstStyle/>
            <a:p>
              <a:pPr algn="just"/>
              <a:r>
                <a:rPr lang="en-US" sz="1600" b="1">
                  <a:solidFill>
                    <a:schemeClr val="bg1"/>
                  </a:solidFill>
                </a:rPr>
                <a:t>Sulfonylureas twice daily, </a:t>
              </a:r>
            </a:p>
            <a:p>
              <a:pPr algn="just"/>
              <a:r>
                <a:rPr lang="en-US" sz="1600" b="1">
                  <a:solidFill>
                    <a:schemeClr val="bg1"/>
                  </a:solidFill>
                </a:rPr>
                <a:t>e.g., gliclazide 80mg/ glibenclamide 5mg </a:t>
              </a:r>
            </a:p>
          </p:txBody>
        </p:sp>
        <p:sp>
          <p:nvSpPr>
            <p:cNvPr id="56326" name="Rectangle 8"/>
            <p:cNvSpPr>
              <a:spLocks noChangeArrowheads="1"/>
            </p:cNvSpPr>
            <p:nvPr/>
          </p:nvSpPr>
          <p:spPr bwMode="auto">
            <a:xfrm>
              <a:off x="151" y="2091"/>
              <a:ext cx="5496" cy="237"/>
            </a:xfrm>
            <a:prstGeom prst="rect">
              <a:avLst/>
            </a:prstGeom>
            <a:noFill/>
            <a:ln w="9525">
              <a:solidFill>
                <a:schemeClr val="bg1"/>
              </a:solidFill>
              <a:miter lim="800000"/>
              <a:headEnd/>
              <a:tailEnd/>
            </a:ln>
          </p:spPr>
          <p:txBody>
            <a:bodyPr/>
            <a:lstStyle/>
            <a:p>
              <a:pPr algn="ctr"/>
              <a:r>
                <a:rPr lang="en-US" sz="1600" b="1">
                  <a:solidFill>
                    <a:srgbClr val="99CC00"/>
                  </a:solidFill>
                  <a:cs typeface="Times New Roman" pitchFamily="18" charset="0"/>
                </a:rPr>
                <a:t>Patients on oral hypoglycemic agents</a:t>
              </a:r>
              <a:endParaRPr lang="en-US" sz="1600" b="1">
                <a:solidFill>
                  <a:srgbClr val="99CC00"/>
                </a:solidFill>
              </a:endParaRPr>
            </a:p>
          </p:txBody>
        </p:sp>
        <p:sp>
          <p:nvSpPr>
            <p:cNvPr id="56327" name="Rectangle 9"/>
            <p:cNvSpPr>
              <a:spLocks noChangeArrowheads="1"/>
            </p:cNvSpPr>
            <p:nvPr/>
          </p:nvSpPr>
          <p:spPr bwMode="auto">
            <a:xfrm>
              <a:off x="2629" y="1685"/>
              <a:ext cx="3018" cy="408"/>
            </a:xfrm>
            <a:prstGeom prst="rect">
              <a:avLst/>
            </a:prstGeom>
            <a:noFill/>
            <a:ln w="9525">
              <a:solidFill>
                <a:schemeClr val="bg1"/>
              </a:solidFill>
              <a:miter lim="800000"/>
              <a:headEnd/>
              <a:tailEnd/>
            </a:ln>
          </p:spPr>
          <p:txBody>
            <a:bodyPr/>
            <a:lstStyle/>
            <a:p>
              <a:pPr algn="just"/>
              <a:r>
                <a:rPr lang="en-US" sz="1600" b="1">
                  <a:solidFill>
                    <a:schemeClr val="bg1"/>
                  </a:solidFill>
                  <a:cs typeface="Times New Roman" pitchFamily="18" charset="0"/>
                </a:rPr>
                <a:t>No change is needed (modify time and intensity of exercise), ensure adequate fluid intake</a:t>
              </a:r>
              <a:endParaRPr lang="en-US" sz="1600" b="1">
                <a:solidFill>
                  <a:schemeClr val="bg1"/>
                </a:solidFill>
              </a:endParaRPr>
            </a:p>
          </p:txBody>
        </p:sp>
        <p:sp>
          <p:nvSpPr>
            <p:cNvPr id="56328" name="Rectangle 10"/>
            <p:cNvSpPr>
              <a:spLocks noChangeArrowheads="1"/>
            </p:cNvSpPr>
            <p:nvPr/>
          </p:nvSpPr>
          <p:spPr bwMode="auto">
            <a:xfrm>
              <a:off x="151" y="1685"/>
              <a:ext cx="2478" cy="408"/>
            </a:xfrm>
            <a:prstGeom prst="rect">
              <a:avLst/>
            </a:prstGeom>
            <a:noFill/>
            <a:ln w="9525">
              <a:solidFill>
                <a:schemeClr val="bg1"/>
              </a:solidFill>
              <a:miter lim="800000"/>
              <a:headEnd/>
              <a:tailEnd/>
            </a:ln>
          </p:spPr>
          <p:txBody>
            <a:bodyPr/>
            <a:lstStyle/>
            <a:p>
              <a:pPr algn="just"/>
              <a:r>
                <a:rPr lang="en-US" sz="1600" b="1">
                  <a:solidFill>
                    <a:schemeClr val="bg1"/>
                  </a:solidFill>
                  <a:cs typeface="Times New Roman" pitchFamily="18" charset="0"/>
                </a:rPr>
                <a:t>Patients on diet and exercise control</a:t>
              </a:r>
              <a:endParaRPr lang="en-US" sz="1600" b="1">
                <a:solidFill>
                  <a:schemeClr val="bg1"/>
                </a:solidFill>
              </a:endParaRPr>
            </a:p>
          </p:txBody>
        </p:sp>
        <p:sp>
          <p:nvSpPr>
            <p:cNvPr id="56329" name="Rectangle 11"/>
            <p:cNvSpPr>
              <a:spLocks noChangeArrowheads="1"/>
            </p:cNvSpPr>
            <p:nvPr/>
          </p:nvSpPr>
          <p:spPr bwMode="auto">
            <a:xfrm>
              <a:off x="2629" y="1471"/>
              <a:ext cx="3018" cy="214"/>
            </a:xfrm>
            <a:prstGeom prst="rect">
              <a:avLst/>
            </a:prstGeom>
            <a:noFill/>
            <a:ln w="9525">
              <a:solidFill>
                <a:schemeClr val="bg1"/>
              </a:solidFill>
              <a:miter lim="800000"/>
              <a:headEnd/>
              <a:tailEnd/>
            </a:ln>
          </p:spPr>
          <p:txBody>
            <a:bodyPr/>
            <a:lstStyle/>
            <a:p>
              <a:pPr algn="ctr"/>
              <a:r>
                <a:rPr lang="en-US" sz="1600" b="1">
                  <a:solidFill>
                    <a:srgbClr val="FFFF00"/>
                  </a:solidFill>
                  <a:cs typeface="Times New Roman" pitchFamily="18" charset="0"/>
                </a:rPr>
                <a:t>During Ramadan</a:t>
              </a:r>
              <a:endParaRPr lang="en-US" sz="1600" b="1">
                <a:solidFill>
                  <a:srgbClr val="FFFF00"/>
                </a:solidFill>
              </a:endParaRPr>
            </a:p>
          </p:txBody>
        </p:sp>
        <p:sp>
          <p:nvSpPr>
            <p:cNvPr id="56330" name="Rectangle 12"/>
            <p:cNvSpPr>
              <a:spLocks noChangeArrowheads="1"/>
            </p:cNvSpPr>
            <p:nvPr/>
          </p:nvSpPr>
          <p:spPr bwMode="auto">
            <a:xfrm>
              <a:off x="151" y="1471"/>
              <a:ext cx="2478" cy="214"/>
            </a:xfrm>
            <a:prstGeom prst="rect">
              <a:avLst/>
            </a:prstGeom>
            <a:noFill/>
            <a:ln w="9525">
              <a:solidFill>
                <a:schemeClr val="bg1"/>
              </a:solidFill>
              <a:miter lim="800000"/>
              <a:headEnd/>
              <a:tailEnd/>
            </a:ln>
          </p:spPr>
          <p:txBody>
            <a:bodyPr/>
            <a:lstStyle/>
            <a:p>
              <a:pPr algn="ctr"/>
              <a:r>
                <a:rPr lang="en-US" sz="1600" b="1">
                  <a:solidFill>
                    <a:srgbClr val="FFFF00"/>
                  </a:solidFill>
                  <a:cs typeface="Times New Roman" pitchFamily="18" charset="0"/>
                </a:rPr>
                <a:t>Before Ramadan</a:t>
              </a:r>
              <a:endParaRPr lang="en-US" sz="1600" b="1">
                <a:solidFill>
                  <a:srgbClr val="FFFF00"/>
                </a:solidFill>
              </a:endParaRPr>
            </a:p>
          </p:txBody>
        </p:sp>
        <p:sp>
          <p:nvSpPr>
            <p:cNvPr id="56331" name="Rectangle 13"/>
            <p:cNvSpPr>
              <a:spLocks noChangeArrowheads="1"/>
            </p:cNvSpPr>
            <p:nvPr/>
          </p:nvSpPr>
          <p:spPr bwMode="auto">
            <a:xfrm>
              <a:off x="2629" y="2326"/>
              <a:ext cx="3018" cy="581"/>
            </a:xfrm>
            <a:prstGeom prst="rect">
              <a:avLst/>
            </a:prstGeom>
            <a:noFill/>
            <a:ln w="9525">
              <a:solidFill>
                <a:schemeClr val="bg1"/>
              </a:solidFill>
              <a:miter lim="800000"/>
              <a:headEnd/>
              <a:tailEnd/>
            </a:ln>
          </p:spPr>
          <p:txBody>
            <a:bodyPr/>
            <a:lstStyle/>
            <a:p>
              <a:pPr algn="just"/>
              <a:r>
                <a:rPr lang="en-US" sz="1600" b="1">
                  <a:solidFill>
                    <a:schemeClr val="bg1"/>
                  </a:solidFill>
                  <a:cs typeface="Times New Roman" pitchFamily="18" charset="0"/>
                </a:rPr>
                <a:t>Dose should be taken at Iftar</a:t>
              </a:r>
              <a:endParaRPr lang="en-US" sz="1600" b="1">
                <a:solidFill>
                  <a:schemeClr val="bg1"/>
                </a:solidFill>
              </a:endParaRPr>
            </a:p>
          </p:txBody>
        </p:sp>
        <p:sp>
          <p:nvSpPr>
            <p:cNvPr id="56332" name="Rectangle 14"/>
            <p:cNvSpPr>
              <a:spLocks noChangeArrowheads="1"/>
            </p:cNvSpPr>
            <p:nvPr/>
          </p:nvSpPr>
          <p:spPr bwMode="auto">
            <a:xfrm>
              <a:off x="151" y="2326"/>
              <a:ext cx="2478" cy="580"/>
            </a:xfrm>
            <a:prstGeom prst="rect">
              <a:avLst/>
            </a:prstGeom>
            <a:noFill/>
            <a:ln w="9525">
              <a:solidFill>
                <a:schemeClr val="bg1"/>
              </a:solidFill>
              <a:miter lim="800000"/>
              <a:headEnd/>
              <a:tailEnd/>
            </a:ln>
          </p:spPr>
          <p:txBody>
            <a:bodyPr/>
            <a:lstStyle/>
            <a:p>
              <a:pPr algn="just"/>
              <a:r>
                <a:rPr lang="en-US" sz="1600" b="1">
                  <a:solidFill>
                    <a:schemeClr val="bg1"/>
                  </a:solidFill>
                  <a:cs typeface="Times New Roman" pitchFamily="18" charset="0"/>
                </a:rPr>
                <a:t>Sulfonylureas once daily, </a:t>
              </a:r>
            </a:p>
          </p:txBody>
        </p:sp>
        <p:sp>
          <p:nvSpPr>
            <p:cNvPr id="56333" name="Rectangle 15"/>
            <p:cNvSpPr>
              <a:spLocks noChangeArrowheads="1"/>
            </p:cNvSpPr>
            <p:nvPr/>
          </p:nvSpPr>
          <p:spPr bwMode="auto">
            <a:xfrm>
              <a:off x="2633" y="3416"/>
              <a:ext cx="3012" cy="505"/>
            </a:xfrm>
            <a:prstGeom prst="rect">
              <a:avLst/>
            </a:prstGeom>
            <a:noFill/>
            <a:ln w="9525">
              <a:solidFill>
                <a:schemeClr val="bg1"/>
              </a:solidFill>
              <a:miter lim="800000"/>
              <a:headEnd/>
              <a:tailEnd/>
            </a:ln>
          </p:spPr>
          <p:txBody>
            <a:bodyPr/>
            <a:lstStyle/>
            <a:p>
              <a:pPr algn="just"/>
              <a:r>
                <a:rPr lang="en-US" sz="1600" b="1">
                  <a:solidFill>
                    <a:schemeClr val="bg1"/>
                  </a:solidFill>
                  <a:cs typeface="Times New Roman" pitchFamily="18" charset="0"/>
                </a:rPr>
                <a:t>Metformin, 1,000 mg at Iftar, 500 mg at Sahr</a:t>
              </a:r>
              <a:endParaRPr lang="en-US" sz="1600" b="1">
                <a:solidFill>
                  <a:schemeClr val="bg1"/>
                </a:solidFill>
              </a:endParaRPr>
            </a:p>
          </p:txBody>
        </p:sp>
        <p:sp>
          <p:nvSpPr>
            <p:cNvPr id="56334" name="Rectangle 16"/>
            <p:cNvSpPr>
              <a:spLocks noChangeArrowheads="1"/>
            </p:cNvSpPr>
            <p:nvPr/>
          </p:nvSpPr>
          <p:spPr bwMode="auto">
            <a:xfrm>
              <a:off x="153" y="3415"/>
              <a:ext cx="2479" cy="510"/>
            </a:xfrm>
            <a:prstGeom prst="rect">
              <a:avLst/>
            </a:prstGeom>
            <a:noFill/>
            <a:ln w="9525">
              <a:solidFill>
                <a:schemeClr val="bg1"/>
              </a:solidFill>
              <a:miter lim="800000"/>
              <a:headEnd/>
              <a:tailEnd/>
            </a:ln>
          </p:spPr>
          <p:txBody>
            <a:bodyPr/>
            <a:lstStyle/>
            <a:p>
              <a:pPr algn="just"/>
              <a:r>
                <a:rPr lang="en-US" sz="1600" b="1">
                  <a:solidFill>
                    <a:schemeClr val="bg1"/>
                  </a:solidFill>
                  <a:cs typeface="Times New Roman" pitchFamily="18" charset="0"/>
                </a:rPr>
                <a:t>Biguanide, </a:t>
              </a:r>
            </a:p>
            <a:p>
              <a:pPr algn="just"/>
              <a:r>
                <a:rPr lang="en-US" sz="1600" b="1">
                  <a:solidFill>
                    <a:schemeClr val="bg1"/>
                  </a:solidFill>
                  <a:cs typeface="Times New Roman" pitchFamily="18" charset="0"/>
                </a:rPr>
                <a:t>e.g., Metformin 500 mg thrice daily</a:t>
              </a:r>
              <a:endParaRPr lang="en-US" sz="1600" b="1">
                <a:solidFill>
                  <a:schemeClr val="bg1"/>
                </a:solidFill>
              </a:endParaRPr>
            </a:p>
          </p:txBody>
        </p:sp>
      </p:grpSp>
      <p:sp>
        <p:nvSpPr>
          <p:cNvPr id="1706003" name="Rectangle 19"/>
          <p:cNvSpPr>
            <a:spLocks noChangeArrowheads="1"/>
          </p:cNvSpPr>
          <p:nvPr/>
        </p:nvSpPr>
        <p:spPr bwMode="auto">
          <a:xfrm>
            <a:off x="0" y="906463"/>
            <a:ext cx="9144000" cy="515937"/>
          </a:xfrm>
          <a:prstGeom prst="rect">
            <a:avLst/>
          </a:prstGeom>
          <a:noFill/>
          <a:ln w="9525">
            <a:noFill/>
            <a:miter lim="800000"/>
            <a:headEnd/>
            <a:tailEnd/>
          </a:ln>
        </p:spPr>
        <p:txBody>
          <a:bodyPr/>
          <a:lstStyle/>
          <a:p>
            <a:pPr algn="ctr">
              <a:defRPr/>
            </a:pPr>
            <a:r>
              <a:rPr lang="en-US" sz="2400" b="1">
                <a:solidFill>
                  <a:srgbClr val="FF9933"/>
                </a:solidFill>
                <a:effectLst>
                  <a:outerShdw blurRad="38100" dist="38100" dir="2700000" algn="tl">
                    <a:srgbClr val="000000"/>
                  </a:outerShdw>
                </a:effectLst>
              </a:rPr>
              <a:t>Treatment Recommendations</a:t>
            </a:r>
          </a:p>
        </p:txBody>
      </p:sp>
    </p:spTree>
  </p:cSld>
  <p:clrMapOvr>
    <a:masterClrMapping/>
  </p:clrMapOvr>
  <p:transition>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46"/>
          <p:cNvGrpSpPr>
            <a:grpSpLocks/>
          </p:cNvGrpSpPr>
          <p:nvPr/>
        </p:nvGrpSpPr>
        <p:grpSpPr bwMode="auto">
          <a:xfrm>
            <a:off x="149225" y="2286000"/>
            <a:ext cx="8885238" cy="3581400"/>
            <a:chOff x="94" y="1440"/>
            <a:chExt cx="5597" cy="1674"/>
          </a:xfrm>
        </p:grpSpPr>
        <p:sp>
          <p:nvSpPr>
            <p:cNvPr id="57348" name="Rectangle 3"/>
            <p:cNvSpPr>
              <a:spLocks noChangeArrowheads="1"/>
            </p:cNvSpPr>
            <p:nvPr/>
          </p:nvSpPr>
          <p:spPr bwMode="auto">
            <a:xfrm>
              <a:off x="2619" y="2339"/>
              <a:ext cx="3068" cy="774"/>
            </a:xfrm>
            <a:prstGeom prst="rect">
              <a:avLst/>
            </a:prstGeom>
            <a:noFill/>
            <a:ln w="9525">
              <a:solidFill>
                <a:schemeClr val="bg1"/>
              </a:solidFill>
              <a:miter lim="800000"/>
              <a:headEnd/>
              <a:tailEnd/>
            </a:ln>
          </p:spPr>
          <p:txBody>
            <a:bodyPr/>
            <a:lstStyle/>
            <a:p>
              <a:pPr algn="just"/>
              <a:r>
                <a:rPr lang="en-US" sz="1800" b="1">
                  <a:solidFill>
                    <a:schemeClr val="bg1"/>
                  </a:solidFill>
                  <a:cs typeface="Times New Roman" pitchFamily="18" charset="0"/>
                </a:rPr>
                <a:t>Use the usual morning dose at Iftar and half of the usual evening dose at Sahr. </a:t>
              </a:r>
            </a:p>
            <a:p>
              <a:pPr algn="just"/>
              <a:r>
                <a:rPr lang="en-US" sz="1800" b="1">
                  <a:solidFill>
                    <a:schemeClr val="bg1"/>
                  </a:solidFill>
                  <a:cs typeface="Times New Roman" pitchFamily="18" charset="0"/>
                </a:rPr>
                <a:t>e.g., 70/30 premixed insulin, </a:t>
              </a:r>
            </a:p>
            <a:p>
              <a:pPr algn="just"/>
              <a:r>
                <a:rPr lang="en-US" sz="1800" b="1">
                  <a:solidFill>
                    <a:schemeClr val="bg1"/>
                  </a:solidFill>
                  <a:cs typeface="Times New Roman" pitchFamily="18" charset="0"/>
                </a:rPr>
                <a:t>30 units in evening and 10 units in morning; also consider changing to insulin analogue</a:t>
              </a:r>
              <a:endParaRPr lang="en-US" sz="1800" b="1">
                <a:solidFill>
                  <a:schemeClr val="bg1"/>
                </a:solidFill>
              </a:endParaRPr>
            </a:p>
          </p:txBody>
        </p:sp>
        <p:sp>
          <p:nvSpPr>
            <p:cNvPr id="57349" name="Rectangle 4"/>
            <p:cNvSpPr>
              <a:spLocks noChangeArrowheads="1"/>
            </p:cNvSpPr>
            <p:nvPr/>
          </p:nvSpPr>
          <p:spPr bwMode="auto">
            <a:xfrm>
              <a:off x="94" y="2339"/>
              <a:ext cx="2525" cy="775"/>
            </a:xfrm>
            <a:prstGeom prst="rect">
              <a:avLst/>
            </a:prstGeom>
            <a:noFill/>
            <a:ln w="9525">
              <a:solidFill>
                <a:schemeClr val="bg1"/>
              </a:solidFill>
              <a:miter lim="800000"/>
              <a:headEnd/>
              <a:tailEnd/>
            </a:ln>
          </p:spPr>
          <p:txBody>
            <a:bodyPr/>
            <a:lstStyle/>
            <a:p>
              <a:pPr algn="just"/>
              <a:r>
                <a:rPr lang="en-US" sz="1800" b="1">
                  <a:solidFill>
                    <a:schemeClr val="bg1"/>
                  </a:solidFill>
                  <a:cs typeface="Times New Roman" pitchFamily="18" charset="0"/>
                </a:rPr>
                <a:t>e.g., 70/30 premixed insulin twice daily</a:t>
              </a:r>
            </a:p>
            <a:p>
              <a:pPr algn="just"/>
              <a:r>
                <a:rPr lang="en-US" sz="1800" b="1">
                  <a:solidFill>
                    <a:schemeClr val="bg1"/>
                  </a:solidFill>
                  <a:cs typeface="Times New Roman" pitchFamily="18" charset="0"/>
                </a:rPr>
                <a:t>30 units in morning and 20 units in evening</a:t>
              </a:r>
            </a:p>
          </p:txBody>
        </p:sp>
        <p:sp>
          <p:nvSpPr>
            <p:cNvPr id="57350" name="Rectangle 6"/>
            <p:cNvSpPr>
              <a:spLocks noChangeArrowheads="1"/>
            </p:cNvSpPr>
            <p:nvPr/>
          </p:nvSpPr>
          <p:spPr bwMode="auto">
            <a:xfrm>
              <a:off x="95" y="2141"/>
              <a:ext cx="5596" cy="200"/>
            </a:xfrm>
            <a:prstGeom prst="rect">
              <a:avLst/>
            </a:prstGeom>
            <a:noFill/>
            <a:ln w="9525">
              <a:solidFill>
                <a:schemeClr val="bg1"/>
              </a:solidFill>
              <a:miter lim="800000"/>
              <a:headEnd/>
              <a:tailEnd/>
            </a:ln>
          </p:spPr>
          <p:txBody>
            <a:bodyPr/>
            <a:lstStyle/>
            <a:p>
              <a:pPr algn="ctr"/>
              <a:r>
                <a:rPr lang="en-US" sz="1800" b="1">
                  <a:solidFill>
                    <a:srgbClr val="99CC00"/>
                  </a:solidFill>
                  <a:cs typeface="Times New Roman" pitchFamily="18" charset="0"/>
                </a:rPr>
                <a:t>Patients on insulin</a:t>
              </a:r>
              <a:endParaRPr lang="en-US" sz="1800" b="1">
                <a:solidFill>
                  <a:srgbClr val="99CC00"/>
                </a:solidFill>
              </a:endParaRPr>
            </a:p>
          </p:txBody>
        </p:sp>
        <p:sp>
          <p:nvSpPr>
            <p:cNvPr id="57351" name="Rectangle 9"/>
            <p:cNvSpPr>
              <a:spLocks noChangeArrowheads="1"/>
            </p:cNvSpPr>
            <p:nvPr/>
          </p:nvSpPr>
          <p:spPr bwMode="auto">
            <a:xfrm>
              <a:off x="2620" y="1848"/>
              <a:ext cx="3068" cy="296"/>
            </a:xfrm>
            <a:prstGeom prst="rect">
              <a:avLst/>
            </a:prstGeom>
            <a:noFill/>
            <a:ln w="9525">
              <a:solidFill>
                <a:schemeClr val="bg1"/>
              </a:solidFill>
              <a:miter lim="800000"/>
              <a:headEnd/>
              <a:tailEnd/>
            </a:ln>
          </p:spPr>
          <p:txBody>
            <a:bodyPr/>
            <a:lstStyle/>
            <a:p>
              <a:pPr algn="just"/>
              <a:r>
                <a:rPr lang="en-US" sz="1800" b="1">
                  <a:solidFill>
                    <a:schemeClr val="bg1"/>
                  </a:solidFill>
                  <a:cs typeface="Times New Roman" pitchFamily="18" charset="0"/>
                </a:rPr>
                <a:t>Should be used as usual</a:t>
              </a:r>
              <a:endParaRPr lang="en-US" sz="1800" b="1">
                <a:solidFill>
                  <a:schemeClr val="bg1"/>
                </a:solidFill>
              </a:endParaRPr>
            </a:p>
          </p:txBody>
        </p:sp>
        <p:sp>
          <p:nvSpPr>
            <p:cNvPr id="57352" name="Rectangle 10"/>
            <p:cNvSpPr>
              <a:spLocks noChangeArrowheads="1"/>
            </p:cNvSpPr>
            <p:nvPr/>
          </p:nvSpPr>
          <p:spPr bwMode="auto">
            <a:xfrm>
              <a:off x="95" y="1849"/>
              <a:ext cx="2524" cy="295"/>
            </a:xfrm>
            <a:prstGeom prst="rect">
              <a:avLst/>
            </a:prstGeom>
            <a:noFill/>
            <a:ln w="9525">
              <a:solidFill>
                <a:schemeClr val="bg1"/>
              </a:solidFill>
              <a:miter lim="800000"/>
              <a:headEnd/>
              <a:tailEnd/>
            </a:ln>
          </p:spPr>
          <p:txBody>
            <a:bodyPr/>
            <a:lstStyle/>
            <a:p>
              <a:pPr algn="just"/>
              <a:r>
                <a:rPr lang="en-US" sz="1800" b="1">
                  <a:solidFill>
                    <a:schemeClr val="bg1"/>
                  </a:solidFill>
                  <a:cs typeface="Times New Roman" pitchFamily="18" charset="0"/>
                </a:rPr>
                <a:t>Repaglinide &amp; Natiglinide</a:t>
              </a:r>
              <a:endParaRPr lang="en-US" sz="1800" b="1">
                <a:solidFill>
                  <a:schemeClr val="bg1"/>
                </a:solidFill>
              </a:endParaRPr>
            </a:p>
          </p:txBody>
        </p:sp>
        <p:sp>
          <p:nvSpPr>
            <p:cNvPr id="57353" name="Rectangle 11"/>
            <p:cNvSpPr>
              <a:spLocks noChangeArrowheads="1"/>
            </p:cNvSpPr>
            <p:nvPr/>
          </p:nvSpPr>
          <p:spPr bwMode="auto">
            <a:xfrm>
              <a:off x="2619" y="1632"/>
              <a:ext cx="3068" cy="216"/>
            </a:xfrm>
            <a:prstGeom prst="rect">
              <a:avLst/>
            </a:prstGeom>
            <a:noFill/>
            <a:ln w="9525">
              <a:solidFill>
                <a:schemeClr val="bg1"/>
              </a:solidFill>
              <a:miter lim="800000"/>
              <a:headEnd/>
              <a:tailEnd/>
            </a:ln>
          </p:spPr>
          <p:txBody>
            <a:bodyPr/>
            <a:lstStyle/>
            <a:p>
              <a:pPr algn="just"/>
              <a:r>
                <a:rPr lang="en-US" sz="1800" b="1">
                  <a:solidFill>
                    <a:schemeClr val="bg1"/>
                  </a:solidFill>
                  <a:cs typeface="Times New Roman" pitchFamily="18" charset="0"/>
                </a:rPr>
                <a:t>No change is needed</a:t>
              </a:r>
            </a:p>
          </p:txBody>
        </p:sp>
        <p:sp>
          <p:nvSpPr>
            <p:cNvPr id="57354" name="Rectangle 12"/>
            <p:cNvSpPr>
              <a:spLocks noChangeArrowheads="1"/>
            </p:cNvSpPr>
            <p:nvPr/>
          </p:nvSpPr>
          <p:spPr bwMode="auto">
            <a:xfrm>
              <a:off x="94" y="1634"/>
              <a:ext cx="2525" cy="215"/>
            </a:xfrm>
            <a:prstGeom prst="rect">
              <a:avLst/>
            </a:prstGeom>
            <a:noFill/>
            <a:ln w="9525">
              <a:solidFill>
                <a:schemeClr val="bg1"/>
              </a:solidFill>
              <a:miter lim="800000"/>
              <a:headEnd/>
              <a:tailEnd/>
            </a:ln>
          </p:spPr>
          <p:txBody>
            <a:bodyPr/>
            <a:lstStyle/>
            <a:p>
              <a:pPr algn="just"/>
              <a:r>
                <a:rPr lang="en-US" sz="1800" b="1">
                  <a:solidFill>
                    <a:schemeClr val="bg1"/>
                  </a:solidFill>
                  <a:cs typeface="Times New Roman" pitchFamily="18" charset="0"/>
                </a:rPr>
                <a:t>Thiazolidinedione</a:t>
              </a:r>
            </a:p>
          </p:txBody>
        </p:sp>
        <p:sp>
          <p:nvSpPr>
            <p:cNvPr id="57355" name="Rectangle 21"/>
            <p:cNvSpPr>
              <a:spLocks noChangeArrowheads="1"/>
            </p:cNvSpPr>
            <p:nvPr/>
          </p:nvSpPr>
          <p:spPr bwMode="auto">
            <a:xfrm>
              <a:off x="2620" y="1440"/>
              <a:ext cx="3067" cy="192"/>
            </a:xfrm>
            <a:prstGeom prst="rect">
              <a:avLst/>
            </a:prstGeom>
            <a:noFill/>
            <a:ln w="9525">
              <a:solidFill>
                <a:schemeClr val="bg1"/>
              </a:solidFill>
              <a:miter lim="800000"/>
              <a:headEnd/>
              <a:tailEnd/>
            </a:ln>
          </p:spPr>
          <p:txBody>
            <a:bodyPr/>
            <a:lstStyle/>
            <a:p>
              <a:pPr algn="ctr"/>
              <a:r>
                <a:rPr lang="en-US" sz="1800" b="1">
                  <a:solidFill>
                    <a:srgbClr val="FFFF00"/>
                  </a:solidFill>
                  <a:cs typeface="Times New Roman" pitchFamily="18" charset="0"/>
                </a:rPr>
                <a:t>During Ramadan</a:t>
              </a:r>
              <a:endParaRPr lang="en-US" sz="1800" b="1">
                <a:solidFill>
                  <a:srgbClr val="FFFF00"/>
                </a:solidFill>
              </a:endParaRPr>
            </a:p>
          </p:txBody>
        </p:sp>
        <p:sp>
          <p:nvSpPr>
            <p:cNvPr id="57356" name="Rectangle 22"/>
            <p:cNvSpPr>
              <a:spLocks noChangeArrowheads="1"/>
            </p:cNvSpPr>
            <p:nvPr/>
          </p:nvSpPr>
          <p:spPr bwMode="auto">
            <a:xfrm>
              <a:off x="94" y="1440"/>
              <a:ext cx="2524" cy="192"/>
            </a:xfrm>
            <a:prstGeom prst="rect">
              <a:avLst/>
            </a:prstGeom>
            <a:noFill/>
            <a:ln w="9525">
              <a:solidFill>
                <a:schemeClr val="bg1"/>
              </a:solidFill>
              <a:miter lim="800000"/>
              <a:headEnd/>
              <a:tailEnd/>
            </a:ln>
          </p:spPr>
          <p:txBody>
            <a:bodyPr/>
            <a:lstStyle/>
            <a:p>
              <a:pPr algn="ctr"/>
              <a:r>
                <a:rPr lang="en-US" sz="1800" b="1">
                  <a:solidFill>
                    <a:srgbClr val="FFFF00"/>
                  </a:solidFill>
                  <a:cs typeface="Times New Roman" pitchFamily="18" charset="0"/>
                </a:rPr>
                <a:t>Before Ramadan</a:t>
              </a:r>
              <a:endParaRPr lang="en-US" sz="1800" b="1">
                <a:solidFill>
                  <a:srgbClr val="FFFF00"/>
                </a:solidFill>
              </a:endParaRPr>
            </a:p>
          </p:txBody>
        </p:sp>
      </p:grpSp>
      <p:sp>
        <p:nvSpPr>
          <p:cNvPr id="1575978" name="Rectangle 42"/>
          <p:cNvSpPr>
            <a:spLocks noChangeArrowheads="1"/>
          </p:cNvSpPr>
          <p:nvPr/>
        </p:nvSpPr>
        <p:spPr bwMode="auto">
          <a:xfrm>
            <a:off x="0" y="906463"/>
            <a:ext cx="9144000" cy="515937"/>
          </a:xfrm>
          <a:prstGeom prst="rect">
            <a:avLst/>
          </a:prstGeom>
          <a:noFill/>
          <a:ln w="9525">
            <a:noFill/>
            <a:miter lim="800000"/>
            <a:headEnd/>
            <a:tailEnd/>
          </a:ln>
        </p:spPr>
        <p:txBody>
          <a:bodyPr/>
          <a:lstStyle/>
          <a:p>
            <a:pPr algn="ctr">
              <a:defRPr/>
            </a:pPr>
            <a:r>
              <a:rPr lang="en-US" sz="2400" b="1">
                <a:solidFill>
                  <a:srgbClr val="FF9933"/>
                </a:solidFill>
                <a:effectLst>
                  <a:outerShdw blurRad="38100" dist="38100" dir="2700000" algn="tl">
                    <a:srgbClr val="000000"/>
                  </a:outerShdw>
                </a:effectLst>
              </a:rPr>
              <a:t>Treatment Recommendations</a:t>
            </a:r>
          </a:p>
        </p:txBody>
      </p:sp>
    </p:spTree>
  </p:cSld>
  <p:clrMapOvr>
    <a:masterClrMapping/>
  </p:clrMapOvr>
  <p:transition>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58371" name="Picture 2" descr="dfgdgdfg.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ChangeArrowheads="1"/>
          </p:cNvSpPr>
          <p:nvPr>
            <p:ph type="title"/>
          </p:nvPr>
        </p:nvSpPr>
        <p:spPr bwMode="auto">
          <a:xfrm>
            <a:off x="1619250" y="1749425"/>
            <a:ext cx="5861050" cy="1744663"/>
          </a:xfrm>
          <a:ln>
            <a:miter lim="800000"/>
            <a:headEnd/>
            <a:tailEnd/>
          </a:ln>
        </p:spPr>
        <p:txBody>
          <a:bodyPr vert="horz" wrap="square" lIns="91440" tIns="45720" rIns="91440" bIns="45720" numCol="1" anchor="t" anchorCtr="0" compatLnSpc="1">
            <a:prstTxWarp prst="textNoShape">
              <a:avLst/>
            </a:prstTxWarp>
          </a:bodyPr>
          <a:lstStyle/>
          <a:p>
            <a:pPr algn="l">
              <a:lnSpc>
                <a:spcPct val="150000"/>
              </a:lnSpc>
              <a:defRPr/>
            </a:pPr>
            <a:r>
              <a:rPr lang="en-US" sz="5400" b="1" dirty="0" smtClean="0">
                <a:solidFill>
                  <a:srgbClr val="FFFF00"/>
                </a:solidFill>
                <a:effectLst>
                  <a:outerShdw blurRad="38100" dist="38100" dir="2700000" algn="tl">
                    <a:srgbClr val="000000"/>
                  </a:outerShdw>
                </a:effectLst>
                <a:latin typeface="Georgia" pitchFamily="18" charset="0"/>
              </a:rPr>
              <a:t>Suitable OAD</a:t>
            </a:r>
            <a:br>
              <a:rPr lang="en-US" sz="5400" b="1" dirty="0" smtClean="0">
                <a:solidFill>
                  <a:srgbClr val="FFFF00"/>
                </a:solidFill>
                <a:effectLst>
                  <a:outerShdw blurRad="38100" dist="38100" dir="2700000" algn="tl">
                    <a:srgbClr val="000000"/>
                  </a:outerShdw>
                </a:effectLst>
                <a:latin typeface="Georgia" pitchFamily="18" charset="0"/>
              </a:rPr>
            </a:br>
            <a:r>
              <a:rPr lang="en-US" sz="5400" b="1" dirty="0" smtClean="0">
                <a:solidFill>
                  <a:srgbClr val="FFFF00"/>
                </a:solidFill>
                <a:effectLst>
                  <a:outerShdw blurRad="38100" dist="38100" dir="2700000" algn="tl">
                    <a:srgbClr val="000000"/>
                  </a:outerShdw>
                </a:effectLst>
                <a:latin typeface="Georgia" pitchFamily="18" charset="0"/>
              </a:rPr>
              <a:t>during Ramadan</a:t>
            </a:r>
          </a:p>
        </p:txBody>
      </p:sp>
    </p:spTree>
  </p:cSld>
  <p:clrMapOvr>
    <a:masterClrMapping/>
  </p:clrMapOvr>
  <p:transition>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94" name="Rectangle 2"/>
          <p:cNvSpPr>
            <a:spLocks noGrp="1" noChangeArrowheads="1"/>
          </p:cNvSpPr>
          <p:nvPr>
            <p:ph type="ctrTitle"/>
          </p:nvPr>
        </p:nvSpPr>
        <p:spPr bwMode="auto">
          <a:xfrm>
            <a:off x="0" y="754063"/>
            <a:ext cx="9144000" cy="822325"/>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b="1" smtClean="0">
                <a:solidFill>
                  <a:srgbClr val="FFFF00"/>
                </a:solidFill>
                <a:effectLst>
                  <a:outerShdw blurRad="38100" dist="38100" dir="2700000" algn="tl">
                    <a:srgbClr val="000000"/>
                  </a:outerShdw>
                </a:effectLst>
                <a:latin typeface="Tahoma" pitchFamily="34" charset="0"/>
              </a:rPr>
              <a:t>Sulphonylureas in the management of type 2 diabetes during the fasting month of Ramadan</a:t>
            </a:r>
          </a:p>
        </p:txBody>
      </p:sp>
      <p:sp>
        <p:nvSpPr>
          <p:cNvPr id="60419" name="Rectangle 3"/>
          <p:cNvSpPr>
            <a:spLocks noGrp="1" noChangeArrowheads="1"/>
          </p:cNvSpPr>
          <p:nvPr>
            <p:ph type="subTitle" idx="1"/>
          </p:nvPr>
        </p:nvSpPr>
        <p:spPr bwMode="auto">
          <a:xfrm>
            <a:off x="115888" y="2084388"/>
            <a:ext cx="9028112" cy="3997325"/>
          </a:xfrm>
          <a:noFill/>
          <a:ln>
            <a:miter lim="800000"/>
            <a:headEnd/>
            <a:tailEnd/>
          </a:ln>
        </p:spPr>
        <p:txBody>
          <a:bodyPr vert="horz" wrap="square" lIns="91440" tIns="45720" rIns="91440" bIns="45720" numCol="1" anchor="t" anchorCtr="0" compatLnSpc="1">
            <a:prstTxWarp prst="textNoShape">
              <a:avLst/>
            </a:prstTxWarp>
          </a:bodyPr>
          <a:lstStyle/>
          <a:p>
            <a:pPr algn="l">
              <a:lnSpc>
                <a:spcPct val="150000"/>
              </a:lnSpc>
              <a:spcBef>
                <a:spcPct val="0"/>
              </a:spcBef>
              <a:buFont typeface="Wingdings" pitchFamily="2" charset="2"/>
              <a:buChar char="v"/>
            </a:pPr>
            <a:r>
              <a:rPr lang="en-US" sz="2000" b="1" smtClean="0">
                <a:solidFill>
                  <a:schemeClr val="bg1"/>
                </a:solidFill>
                <a:latin typeface="Verdana" pitchFamily="34" charset="0"/>
              </a:rPr>
              <a:t> Many of Muslim type 2 diabetic patients fast in Ramadan</a:t>
            </a:r>
          </a:p>
          <a:p>
            <a:pPr algn="l">
              <a:lnSpc>
                <a:spcPct val="150000"/>
              </a:lnSpc>
              <a:spcBef>
                <a:spcPct val="0"/>
              </a:spcBef>
              <a:buFont typeface="Wingdings" pitchFamily="2" charset="2"/>
              <a:buChar char="v"/>
            </a:pPr>
            <a:r>
              <a:rPr lang="en-US" sz="2000" b="1" smtClean="0">
                <a:solidFill>
                  <a:schemeClr val="bg1"/>
                </a:solidFill>
                <a:latin typeface="Verdana" pitchFamily="34" charset="0"/>
              </a:rPr>
              <a:t> Alteration of energy intake, physical activity &amp; drug pattern associated with greater risk of hypoglycemia &amp; ketoacidosis</a:t>
            </a:r>
          </a:p>
          <a:p>
            <a:pPr algn="l">
              <a:lnSpc>
                <a:spcPct val="150000"/>
              </a:lnSpc>
              <a:spcBef>
                <a:spcPct val="0"/>
              </a:spcBef>
              <a:buFont typeface="Wingdings" pitchFamily="2" charset="2"/>
              <a:buChar char="v"/>
            </a:pPr>
            <a:r>
              <a:rPr lang="en-US" sz="2000" b="1" smtClean="0">
                <a:solidFill>
                  <a:schemeClr val="bg1"/>
                </a:solidFill>
                <a:latin typeface="Verdana" pitchFamily="34" charset="0"/>
              </a:rPr>
              <a:t> Sulphonylureas as a first line used by majority of patients</a:t>
            </a:r>
          </a:p>
          <a:p>
            <a:pPr algn="l">
              <a:lnSpc>
                <a:spcPct val="150000"/>
              </a:lnSpc>
              <a:spcBef>
                <a:spcPct val="0"/>
              </a:spcBef>
              <a:buFont typeface="Wingdings" pitchFamily="2" charset="2"/>
              <a:buChar char="v"/>
            </a:pPr>
            <a:r>
              <a:rPr lang="en-US" sz="2000" b="1" smtClean="0">
                <a:solidFill>
                  <a:schemeClr val="bg1"/>
                </a:solidFill>
                <a:latin typeface="Verdana" pitchFamily="34" charset="0"/>
              </a:rPr>
              <a:t> Among the Sulphonylureas comparing efficacy and safety; gliclazide MR taken in the evening may be the Sulphonylurea of choice during Ramadan</a:t>
            </a:r>
          </a:p>
        </p:txBody>
      </p:sp>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m,shdbgf.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851" name="Text Box 3"/>
          <p:cNvSpPr txBox="1">
            <a:spLocks noChangeArrowheads="1"/>
          </p:cNvSpPr>
          <p:nvPr/>
        </p:nvSpPr>
        <p:spPr bwMode="auto">
          <a:xfrm>
            <a:off x="0" y="1109663"/>
            <a:ext cx="9144000" cy="822325"/>
          </a:xfrm>
          <a:prstGeom prst="rect">
            <a:avLst/>
          </a:prstGeom>
          <a:noFill/>
          <a:ln w="9525">
            <a:noFill/>
            <a:miter lim="800000"/>
            <a:headEnd/>
            <a:tailEnd/>
          </a:ln>
          <a:effectLst/>
        </p:spPr>
        <p:txBody>
          <a:bodyPr>
            <a:spAutoFit/>
          </a:bodyPr>
          <a:lstStyle/>
          <a:p>
            <a:pPr algn="ctr">
              <a:spcBef>
                <a:spcPct val="50000"/>
              </a:spcBef>
              <a:defRPr/>
            </a:pPr>
            <a:r>
              <a:rPr lang="en-US" sz="2400" b="1">
                <a:solidFill>
                  <a:srgbClr val="FFFF00"/>
                </a:solidFill>
                <a:effectLst>
                  <a:outerShdw blurRad="38100" dist="38100" dir="2700000" algn="tl">
                    <a:srgbClr val="000000"/>
                  </a:outerShdw>
                </a:effectLst>
              </a:rPr>
              <a:t>SU with short half life &amp; multiple dosage are not suitable in Ramadan to achieve 24 hr plasma distribution</a:t>
            </a:r>
          </a:p>
        </p:txBody>
      </p:sp>
      <p:pic>
        <p:nvPicPr>
          <p:cNvPr id="61443" name="Picture 4"/>
          <p:cNvPicPr>
            <a:picLocks noChangeAspect="1" noChangeArrowheads="1"/>
          </p:cNvPicPr>
          <p:nvPr/>
        </p:nvPicPr>
        <p:blipFill>
          <a:blip r:embed="rId3"/>
          <a:srcRect/>
          <a:stretch>
            <a:fillRect/>
          </a:stretch>
        </p:blipFill>
        <p:spPr bwMode="auto">
          <a:xfrm>
            <a:off x="0" y="2360613"/>
            <a:ext cx="9144000" cy="3863975"/>
          </a:xfrm>
          <a:prstGeom prst="rect">
            <a:avLst/>
          </a:prstGeom>
          <a:noFill/>
          <a:ln w="25400">
            <a:solidFill>
              <a:srgbClr val="808080"/>
            </a:solidFill>
            <a:miter lim="800000"/>
            <a:headEnd/>
            <a:tailEnd/>
          </a:ln>
        </p:spPr>
      </p:pic>
    </p:spTree>
  </p:cSld>
  <p:clrMapOvr>
    <a:masterClrMapping/>
  </p:clrMapOvr>
  <p:transition>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98" name="Text Box 2"/>
          <p:cNvSpPr txBox="1">
            <a:spLocks noChangeArrowheads="1"/>
          </p:cNvSpPr>
          <p:nvPr/>
        </p:nvSpPr>
        <p:spPr bwMode="auto">
          <a:xfrm>
            <a:off x="0" y="849313"/>
            <a:ext cx="9144000" cy="830262"/>
          </a:xfrm>
          <a:prstGeom prst="rect">
            <a:avLst/>
          </a:prstGeom>
          <a:noFill/>
          <a:ln w="9525">
            <a:noFill/>
            <a:miter lim="800000"/>
            <a:headEnd/>
            <a:tailEnd/>
          </a:ln>
          <a:effectLst/>
        </p:spPr>
        <p:txBody>
          <a:bodyPr>
            <a:spAutoFit/>
          </a:bodyPr>
          <a:lstStyle/>
          <a:p>
            <a:pPr algn="ctr">
              <a:defRPr/>
            </a:pPr>
            <a:r>
              <a:rPr lang="en-US" sz="2400" b="1" dirty="0">
                <a:solidFill>
                  <a:srgbClr val="FFFF00"/>
                </a:solidFill>
                <a:effectLst>
                  <a:outerShdw blurRad="38100" dist="38100" dir="2700000" algn="tl">
                    <a:srgbClr val="000000"/>
                  </a:outerShdw>
                </a:effectLst>
              </a:rPr>
              <a:t>Among the two once daily </a:t>
            </a:r>
            <a:r>
              <a:rPr lang="en-US" sz="2400" b="1" dirty="0" err="1">
                <a:solidFill>
                  <a:srgbClr val="FFFF00"/>
                </a:solidFill>
                <a:effectLst>
                  <a:outerShdw blurRad="38100" dist="38100" dir="2700000" algn="tl">
                    <a:srgbClr val="000000"/>
                  </a:outerShdw>
                </a:effectLst>
              </a:rPr>
              <a:t>Sulphonylureas</a:t>
            </a:r>
            <a:r>
              <a:rPr lang="en-US" sz="2400" b="1" dirty="0">
                <a:solidFill>
                  <a:srgbClr val="FFFF00"/>
                </a:solidFill>
                <a:effectLst>
                  <a:outerShdw blurRad="38100" dist="38100" dir="2700000" algn="tl">
                    <a:srgbClr val="000000"/>
                  </a:outerShdw>
                </a:effectLst>
              </a:rPr>
              <a:t> hypoglycemia is -50% less with </a:t>
            </a:r>
            <a:r>
              <a:rPr lang="en-US" sz="2400" b="1" dirty="0" err="1">
                <a:solidFill>
                  <a:srgbClr val="FF9900"/>
                </a:solidFill>
                <a:effectLst>
                  <a:outerShdw blurRad="38100" dist="38100" dir="2700000" algn="tl">
                    <a:srgbClr val="000000"/>
                  </a:outerShdw>
                </a:effectLst>
              </a:rPr>
              <a:t>Gliclazide</a:t>
            </a:r>
            <a:r>
              <a:rPr lang="en-US" sz="2400" b="1" dirty="0">
                <a:solidFill>
                  <a:srgbClr val="FF9900"/>
                </a:solidFill>
                <a:effectLst>
                  <a:outerShdw blurRad="38100" dist="38100" dir="2700000" algn="tl">
                    <a:srgbClr val="000000"/>
                  </a:outerShdw>
                </a:effectLst>
              </a:rPr>
              <a:t> MR</a:t>
            </a:r>
            <a:r>
              <a:rPr lang="en-US" sz="2400" b="1" dirty="0">
                <a:solidFill>
                  <a:srgbClr val="FFFF00"/>
                </a:solidFill>
                <a:effectLst>
                  <a:outerShdw blurRad="38100" dist="38100" dir="2700000" algn="tl">
                    <a:srgbClr val="000000"/>
                  </a:outerShdw>
                </a:effectLst>
              </a:rPr>
              <a:t> than </a:t>
            </a:r>
            <a:r>
              <a:rPr lang="en-US" sz="2400" b="1" dirty="0" err="1">
                <a:solidFill>
                  <a:srgbClr val="FF7C80"/>
                </a:solidFill>
                <a:effectLst>
                  <a:outerShdw blurRad="38100" dist="38100" dir="2700000" algn="tl">
                    <a:srgbClr val="000000"/>
                  </a:outerShdw>
                </a:effectLst>
              </a:rPr>
              <a:t>glimepiride</a:t>
            </a:r>
            <a:endParaRPr lang="en-US" sz="2400" b="1" dirty="0">
              <a:solidFill>
                <a:srgbClr val="FF7C80"/>
              </a:solidFill>
              <a:effectLst>
                <a:outerShdw blurRad="38100" dist="38100" dir="2700000" algn="tl">
                  <a:srgbClr val="000000"/>
                </a:outerShdw>
              </a:effectLst>
            </a:endParaRPr>
          </a:p>
        </p:txBody>
      </p:sp>
      <p:grpSp>
        <p:nvGrpSpPr>
          <p:cNvPr id="62467" name="Group 20"/>
          <p:cNvGrpSpPr>
            <a:grpSpLocks/>
          </p:cNvGrpSpPr>
          <p:nvPr/>
        </p:nvGrpSpPr>
        <p:grpSpPr bwMode="auto">
          <a:xfrm>
            <a:off x="1352550" y="1985963"/>
            <a:ext cx="6216650" cy="4643437"/>
            <a:chOff x="1455" y="1452"/>
            <a:chExt cx="2838" cy="2724"/>
          </a:xfrm>
        </p:grpSpPr>
        <p:pic>
          <p:nvPicPr>
            <p:cNvPr id="62468" name="Picture 15"/>
            <p:cNvPicPr>
              <a:picLocks noChangeAspect="1" noChangeArrowheads="1"/>
            </p:cNvPicPr>
            <p:nvPr/>
          </p:nvPicPr>
          <p:blipFill>
            <a:blip r:embed="rId3"/>
            <a:srcRect/>
            <a:stretch>
              <a:fillRect/>
            </a:stretch>
          </p:blipFill>
          <p:spPr bwMode="auto">
            <a:xfrm>
              <a:off x="1455" y="1452"/>
              <a:ext cx="2838" cy="2724"/>
            </a:xfrm>
            <a:prstGeom prst="rect">
              <a:avLst/>
            </a:prstGeom>
            <a:noFill/>
            <a:ln w="25400">
              <a:solidFill>
                <a:srgbClr val="808080"/>
              </a:solidFill>
              <a:miter lim="800000"/>
              <a:headEnd/>
              <a:tailEnd/>
            </a:ln>
          </p:spPr>
        </p:pic>
        <p:sp>
          <p:nvSpPr>
            <p:cNvPr id="62469" name="Line 16"/>
            <p:cNvSpPr>
              <a:spLocks noChangeShapeType="1"/>
            </p:cNvSpPr>
            <p:nvPr/>
          </p:nvSpPr>
          <p:spPr bwMode="auto">
            <a:xfrm flipH="1">
              <a:off x="2626" y="2575"/>
              <a:ext cx="480" cy="622"/>
            </a:xfrm>
            <a:prstGeom prst="line">
              <a:avLst/>
            </a:prstGeom>
            <a:noFill/>
            <a:ln w="38100">
              <a:solidFill>
                <a:srgbClr val="808080"/>
              </a:solidFill>
              <a:round/>
              <a:headEnd/>
              <a:tailEnd type="arrow" w="lg" len="lg"/>
            </a:ln>
          </p:spPr>
          <p:txBody>
            <a:bodyPr/>
            <a:lstStyle/>
            <a:p>
              <a:endParaRPr lang="en-US"/>
            </a:p>
          </p:txBody>
        </p:sp>
        <p:sp>
          <p:nvSpPr>
            <p:cNvPr id="62470" name="Text Box 17"/>
            <p:cNvSpPr txBox="1">
              <a:spLocks noChangeArrowheads="1"/>
            </p:cNvSpPr>
            <p:nvPr/>
          </p:nvSpPr>
          <p:spPr bwMode="auto">
            <a:xfrm>
              <a:off x="2285" y="3893"/>
              <a:ext cx="667" cy="154"/>
            </a:xfrm>
            <a:prstGeom prst="rect">
              <a:avLst/>
            </a:prstGeom>
            <a:solidFill>
              <a:schemeClr val="bg1"/>
            </a:solidFill>
            <a:ln w="9525">
              <a:noFill/>
              <a:miter lim="800000"/>
              <a:headEnd/>
              <a:tailEnd/>
            </a:ln>
          </p:spPr>
          <p:txBody>
            <a:bodyPr>
              <a:spAutoFit/>
            </a:bodyPr>
            <a:lstStyle/>
            <a:p>
              <a:pPr algn="ctr">
                <a:spcBef>
                  <a:spcPct val="50000"/>
                </a:spcBef>
              </a:pPr>
              <a:r>
                <a:rPr lang="en-US" sz="1000" b="1">
                  <a:solidFill>
                    <a:schemeClr val="bg2"/>
                  </a:solidFill>
                  <a:latin typeface="Times New Roman" pitchFamily="18" charset="0"/>
                </a:rPr>
                <a:t>Diamicron MR</a:t>
              </a:r>
            </a:p>
          </p:txBody>
        </p:sp>
        <p:sp>
          <p:nvSpPr>
            <p:cNvPr id="62471" name="Text Box 18"/>
            <p:cNvSpPr txBox="1">
              <a:spLocks noChangeArrowheads="1"/>
            </p:cNvSpPr>
            <p:nvPr/>
          </p:nvSpPr>
          <p:spPr bwMode="auto">
            <a:xfrm>
              <a:off x="3076" y="3893"/>
              <a:ext cx="554" cy="154"/>
            </a:xfrm>
            <a:prstGeom prst="rect">
              <a:avLst/>
            </a:prstGeom>
            <a:solidFill>
              <a:schemeClr val="bg1"/>
            </a:solidFill>
            <a:ln w="9525">
              <a:noFill/>
              <a:miter lim="800000"/>
              <a:headEnd/>
              <a:tailEnd/>
            </a:ln>
          </p:spPr>
          <p:txBody>
            <a:bodyPr>
              <a:spAutoFit/>
            </a:bodyPr>
            <a:lstStyle/>
            <a:p>
              <a:pPr algn="ctr">
                <a:spcBef>
                  <a:spcPct val="50000"/>
                </a:spcBef>
              </a:pPr>
              <a:r>
                <a:rPr lang="en-US" sz="1000" b="1">
                  <a:solidFill>
                    <a:schemeClr val="bg2"/>
                  </a:solidFill>
                  <a:latin typeface="Times New Roman" pitchFamily="18" charset="0"/>
                </a:rPr>
                <a:t>Glimepiride</a:t>
              </a:r>
            </a:p>
          </p:txBody>
        </p:sp>
      </p:grpSp>
    </p:spTree>
  </p:cSld>
  <p:clrMapOvr>
    <a:masterClrMapping/>
  </p:clrMapOvr>
  <p:transition>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8" name="Text Box 4"/>
          <p:cNvSpPr txBox="1">
            <a:spLocks noChangeArrowheads="1"/>
          </p:cNvSpPr>
          <p:nvPr/>
        </p:nvSpPr>
        <p:spPr bwMode="auto">
          <a:xfrm>
            <a:off x="0" y="849313"/>
            <a:ext cx="9144000" cy="830262"/>
          </a:xfrm>
          <a:prstGeom prst="rect">
            <a:avLst/>
          </a:prstGeom>
          <a:noFill/>
          <a:ln w="9525">
            <a:noFill/>
            <a:miter lim="800000"/>
            <a:headEnd/>
            <a:tailEnd/>
          </a:ln>
          <a:effectLst/>
        </p:spPr>
        <p:txBody>
          <a:bodyPr>
            <a:spAutoFit/>
          </a:bodyPr>
          <a:lstStyle/>
          <a:p>
            <a:pPr algn="ctr">
              <a:defRPr/>
            </a:pPr>
            <a:r>
              <a:rPr lang="en-US" sz="2400" b="1" dirty="0">
                <a:solidFill>
                  <a:srgbClr val="FFFF00"/>
                </a:solidFill>
                <a:effectLst>
                  <a:outerShdw blurRad="38100" dist="38100" dir="2700000" algn="tl">
                    <a:srgbClr val="000000"/>
                  </a:outerShdw>
                </a:effectLst>
              </a:rPr>
              <a:t>With similar </a:t>
            </a:r>
            <a:r>
              <a:rPr lang="en-US" sz="2400" b="1" dirty="0" err="1">
                <a:solidFill>
                  <a:srgbClr val="FFFF00"/>
                </a:solidFill>
                <a:effectLst>
                  <a:outerShdw blurRad="38100" dist="38100" dir="2700000" algn="tl">
                    <a:srgbClr val="000000"/>
                  </a:outerShdw>
                </a:effectLst>
              </a:rPr>
              <a:t>glycemic</a:t>
            </a:r>
            <a:r>
              <a:rPr lang="en-US" sz="2400" b="1" dirty="0">
                <a:solidFill>
                  <a:srgbClr val="FFFF00"/>
                </a:solidFill>
                <a:effectLst>
                  <a:outerShdw blurRad="38100" dist="38100" dir="2700000" algn="tl">
                    <a:srgbClr val="000000"/>
                  </a:outerShdw>
                </a:effectLst>
              </a:rPr>
              <a:t> control </a:t>
            </a:r>
            <a:r>
              <a:rPr lang="en-US" sz="2400" b="1" dirty="0" err="1">
                <a:solidFill>
                  <a:srgbClr val="FF9900"/>
                </a:solidFill>
                <a:effectLst>
                  <a:outerShdw blurRad="38100" dist="38100" dir="2700000" algn="tl">
                    <a:srgbClr val="000000"/>
                  </a:outerShdw>
                </a:effectLst>
              </a:rPr>
              <a:t>Gliclazide</a:t>
            </a:r>
            <a:r>
              <a:rPr lang="en-US" sz="2400" b="1" dirty="0">
                <a:solidFill>
                  <a:srgbClr val="FF9900"/>
                </a:solidFill>
                <a:effectLst>
                  <a:outerShdw blurRad="38100" dist="38100" dir="2700000" algn="tl">
                    <a:srgbClr val="000000"/>
                  </a:outerShdw>
                </a:effectLst>
              </a:rPr>
              <a:t> MR</a:t>
            </a:r>
            <a:r>
              <a:rPr lang="en-US" sz="2400" b="1" dirty="0">
                <a:solidFill>
                  <a:srgbClr val="FFFF00"/>
                </a:solidFill>
                <a:effectLst>
                  <a:outerShdw blurRad="38100" dist="38100" dir="2700000" algn="tl">
                    <a:srgbClr val="000000"/>
                  </a:outerShdw>
                </a:effectLst>
              </a:rPr>
              <a:t> is associated with less hypo and cardiovascular events than </a:t>
            </a:r>
            <a:r>
              <a:rPr lang="en-US" sz="2400" b="1" dirty="0" err="1">
                <a:solidFill>
                  <a:srgbClr val="FF7C80"/>
                </a:solidFill>
                <a:effectLst>
                  <a:outerShdw blurRad="38100" dist="38100" dir="2700000" algn="tl">
                    <a:srgbClr val="000000"/>
                  </a:outerShdw>
                </a:effectLst>
              </a:rPr>
              <a:t>glimepiride</a:t>
            </a:r>
            <a:endParaRPr lang="en-US" sz="2400" b="1" dirty="0">
              <a:solidFill>
                <a:srgbClr val="FF7C80"/>
              </a:solidFill>
              <a:effectLst>
                <a:outerShdw blurRad="38100" dist="38100" dir="2700000" algn="tl">
                  <a:srgbClr val="000000"/>
                </a:outerShdw>
              </a:effectLst>
            </a:endParaRPr>
          </a:p>
        </p:txBody>
      </p:sp>
      <p:grpSp>
        <p:nvGrpSpPr>
          <p:cNvPr id="63491" name="Group 9"/>
          <p:cNvGrpSpPr>
            <a:grpSpLocks/>
          </p:cNvGrpSpPr>
          <p:nvPr/>
        </p:nvGrpSpPr>
        <p:grpSpPr bwMode="auto">
          <a:xfrm>
            <a:off x="877888" y="1924050"/>
            <a:ext cx="7008812" cy="4730750"/>
            <a:chOff x="1057" y="1460"/>
            <a:chExt cx="3548" cy="2360"/>
          </a:xfrm>
        </p:grpSpPr>
        <p:pic>
          <p:nvPicPr>
            <p:cNvPr id="63492" name="Picture 3"/>
            <p:cNvPicPr>
              <a:picLocks noChangeAspect="1" noChangeArrowheads="1"/>
            </p:cNvPicPr>
            <p:nvPr/>
          </p:nvPicPr>
          <p:blipFill>
            <a:blip r:embed="rId3"/>
            <a:srcRect/>
            <a:stretch>
              <a:fillRect/>
            </a:stretch>
          </p:blipFill>
          <p:spPr bwMode="auto">
            <a:xfrm>
              <a:off x="1057" y="1460"/>
              <a:ext cx="3548" cy="2360"/>
            </a:xfrm>
            <a:prstGeom prst="rect">
              <a:avLst/>
            </a:prstGeom>
            <a:noFill/>
            <a:ln w="25400">
              <a:solidFill>
                <a:srgbClr val="808080"/>
              </a:solidFill>
              <a:miter lim="800000"/>
              <a:headEnd/>
              <a:tailEnd/>
            </a:ln>
          </p:spPr>
        </p:pic>
        <p:sp>
          <p:nvSpPr>
            <p:cNvPr id="63493" name="Line 5"/>
            <p:cNvSpPr>
              <a:spLocks noChangeShapeType="1"/>
            </p:cNvSpPr>
            <p:nvPr/>
          </p:nvSpPr>
          <p:spPr bwMode="auto">
            <a:xfrm>
              <a:off x="1183" y="3428"/>
              <a:ext cx="3371" cy="5"/>
            </a:xfrm>
            <a:prstGeom prst="line">
              <a:avLst/>
            </a:prstGeom>
            <a:noFill/>
            <a:ln w="25400">
              <a:solidFill>
                <a:srgbClr val="FF0000"/>
              </a:solidFill>
              <a:round/>
              <a:headEnd/>
              <a:tailEnd/>
            </a:ln>
          </p:spPr>
          <p:txBody>
            <a:bodyPr/>
            <a:lstStyle/>
            <a:p>
              <a:endParaRPr lang="en-US"/>
            </a:p>
          </p:txBody>
        </p:sp>
        <p:sp>
          <p:nvSpPr>
            <p:cNvPr id="63494" name="Line 6"/>
            <p:cNvSpPr>
              <a:spLocks noChangeShapeType="1"/>
            </p:cNvSpPr>
            <p:nvPr/>
          </p:nvSpPr>
          <p:spPr bwMode="auto">
            <a:xfrm>
              <a:off x="1188" y="3625"/>
              <a:ext cx="3371" cy="5"/>
            </a:xfrm>
            <a:prstGeom prst="line">
              <a:avLst/>
            </a:prstGeom>
            <a:noFill/>
            <a:ln w="25400">
              <a:solidFill>
                <a:srgbClr val="FF0000"/>
              </a:solidFill>
              <a:round/>
              <a:headEnd/>
              <a:tailEnd/>
            </a:ln>
          </p:spPr>
          <p:txBody>
            <a:bodyPr/>
            <a:lstStyle/>
            <a:p>
              <a:endParaRPr lang="en-US"/>
            </a:p>
          </p:txBody>
        </p:sp>
        <p:sp>
          <p:nvSpPr>
            <p:cNvPr id="63495" name="Line 8"/>
            <p:cNvSpPr>
              <a:spLocks noChangeShapeType="1"/>
            </p:cNvSpPr>
            <p:nvPr/>
          </p:nvSpPr>
          <p:spPr bwMode="auto">
            <a:xfrm>
              <a:off x="1180" y="3784"/>
              <a:ext cx="424" cy="0"/>
            </a:xfrm>
            <a:prstGeom prst="line">
              <a:avLst/>
            </a:prstGeom>
            <a:noFill/>
            <a:ln w="25400">
              <a:solidFill>
                <a:srgbClr val="FF0000"/>
              </a:solidFill>
              <a:round/>
              <a:headEnd/>
              <a:tailEnd/>
            </a:ln>
          </p:spPr>
          <p:txBody>
            <a:bodyPr/>
            <a:lstStyle/>
            <a:p>
              <a:endParaRPr lang="en-US"/>
            </a:p>
          </p:txBody>
        </p:sp>
      </p:grpSp>
    </p:spTree>
  </p:cSld>
  <p:clrMapOvr>
    <a:masterClrMapping/>
  </p:clrMapOvr>
  <p:transition>
    <p:strips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6" name="Rectangle 8"/>
          <p:cNvSpPr>
            <a:spLocks noChangeArrowheads="1"/>
          </p:cNvSpPr>
          <p:nvPr/>
        </p:nvSpPr>
        <p:spPr bwMode="auto">
          <a:xfrm>
            <a:off x="257175" y="1231900"/>
            <a:ext cx="8750300" cy="1311275"/>
          </a:xfrm>
          <a:prstGeom prst="rect">
            <a:avLst/>
          </a:prstGeom>
          <a:noFill/>
          <a:ln w="9525">
            <a:noFill/>
            <a:miter lim="800000"/>
            <a:headEnd/>
            <a:tailEnd/>
          </a:ln>
          <a:effectLst/>
        </p:spPr>
        <p:txBody>
          <a:bodyPr anchor="ctr">
            <a:spAutoFit/>
          </a:bodyPr>
          <a:lstStyle/>
          <a:p>
            <a:pPr algn="just">
              <a:tabLst>
                <a:tab pos="457200" algn="l"/>
              </a:tabLst>
              <a:defRPr/>
            </a:pPr>
            <a:r>
              <a:rPr lang="en-US" b="1">
                <a:solidFill>
                  <a:srgbClr val="FFFF00"/>
                </a:solidFill>
                <a:effectLst>
                  <a:outerShdw blurRad="38100" dist="38100" dir="2700000" algn="tl">
                    <a:srgbClr val="000000"/>
                  </a:outerShdw>
                </a:effectLst>
                <a:latin typeface="Verdana" pitchFamily="34" charset="0"/>
              </a:rPr>
              <a:t>Management of glycemic control with the evening administration of a once daily Sulfonylurea (</a:t>
            </a:r>
            <a:r>
              <a:rPr lang="en-US" b="1">
                <a:solidFill>
                  <a:srgbClr val="FF9900"/>
                </a:solidFill>
                <a:effectLst>
                  <a:outerShdw blurRad="38100" dist="38100" dir="2700000" algn="tl">
                    <a:srgbClr val="000000"/>
                  </a:outerShdw>
                </a:effectLst>
                <a:latin typeface="Verdana" pitchFamily="34" charset="0"/>
              </a:rPr>
              <a:t>Diamicron MR</a:t>
            </a:r>
            <a:r>
              <a:rPr lang="en-US" b="1">
                <a:solidFill>
                  <a:srgbClr val="FFFF00"/>
                </a:solidFill>
                <a:effectLst>
                  <a:outerShdw blurRad="38100" dist="38100" dir="2700000" algn="tl">
                    <a:srgbClr val="000000"/>
                  </a:outerShdw>
                </a:effectLst>
                <a:latin typeface="Verdana" pitchFamily="34" charset="0"/>
              </a:rPr>
              <a:t>) in South Asian type 2 diabetic patients undertaking Ramadan fast</a:t>
            </a:r>
            <a:endParaRPr lang="en-US" b="1">
              <a:solidFill>
                <a:schemeClr val="bg1"/>
              </a:solidFill>
              <a:effectLst>
                <a:outerShdw blurRad="38100" dist="38100" dir="2700000" algn="tl">
                  <a:srgbClr val="000000"/>
                </a:outerShdw>
              </a:effectLst>
              <a:latin typeface="Verdana" pitchFamily="34" charset="0"/>
            </a:endParaRPr>
          </a:p>
        </p:txBody>
      </p:sp>
      <p:sp>
        <p:nvSpPr>
          <p:cNvPr id="1410061" name="Rectangle 13"/>
          <p:cNvSpPr>
            <a:spLocks noChangeArrowheads="1"/>
          </p:cNvSpPr>
          <p:nvPr/>
        </p:nvSpPr>
        <p:spPr bwMode="auto">
          <a:xfrm>
            <a:off x="260350" y="3073400"/>
            <a:ext cx="8426450" cy="2308225"/>
          </a:xfrm>
          <a:prstGeom prst="rect">
            <a:avLst/>
          </a:prstGeom>
          <a:noFill/>
          <a:ln w="9525">
            <a:noFill/>
            <a:miter lim="800000"/>
            <a:headEnd/>
            <a:tailEnd/>
          </a:ln>
          <a:effectLst/>
        </p:spPr>
        <p:txBody>
          <a:bodyPr>
            <a:spAutoFit/>
          </a:bodyPr>
          <a:lstStyle/>
          <a:p>
            <a:pPr algn="just" eaLnBrk="1" hangingPunct="1">
              <a:defRPr/>
            </a:pPr>
            <a:r>
              <a:rPr lang="en-US" sz="2400" b="1" dirty="0">
                <a:solidFill>
                  <a:srgbClr val="FF9900"/>
                </a:solidFill>
                <a:effectLst>
                  <a:outerShdw blurRad="38100" dist="38100" dir="2700000" algn="tl">
                    <a:srgbClr val="000000"/>
                  </a:outerShdw>
                </a:effectLst>
              </a:rPr>
              <a:t>Objective:</a:t>
            </a:r>
          </a:p>
          <a:p>
            <a:pPr algn="just" eaLnBrk="1" hangingPunct="1">
              <a:defRPr/>
            </a:pPr>
            <a:r>
              <a:rPr lang="en-US" sz="2400" b="1" dirty="0">
                <a:solidFill>
                  <a:schemeClr val="bg1"/>
                </a:solidFill>
                <a:effectLst>
                  <a:outerShdw blurRad="38100" dist="38100" dir="2700000" algn="tl">
                    <a:srgbClr val="000000"/>
                  </a:outerShdw>
                </a:effectLst>
              </a:rPr>
              <a:t>To evaluate the efficacy &amp; safety of </a:t>
            </a:r>
            <a:r>
              <a:rPr lang="en-US" sz="2400" b="1" dirty="0" err="1">
                <a:solidFill>
                  <a:schemeClr val="bg1"/>
                </a:solidFill>
                <a:effectLst>
                  <a:outerShdw blurRad="38100" dist="38100" dir="2700000" algn="tl">
                    <a:srgbClr val="000000"/>
                  </a:outerShdw>
                </a:effectLst>
              </a:rPr>
              <a:t>Diamicron</a:t>
            </a:r>
            <a:r>
              <a:rPr lang="en-US" sz="2400" b="1" dirty="0">
                <a:solidFill>
                  <a:schemeClr val="bg1"/>
                </a:solidFill>
                <a:effectLst>
                  <a:outerShdw blurRad="38100" dist="38100" dir="2700000" algn="tl">
                    <a:srgbClr val="000000"/>
                  </a:outerShdw>
                </a:effectLst>
              </a:rPr>
              <a:t> MR in type 2 diabetic patients during Ramadan at </a:t>
            </a:r>
            <a:r>
              <a:rPr lang="en-US" sz="2400" b="1" dirty="0" err="1">
                <a:solidFill>
                  <a:schemeClr val="bg1"/>
                </a:solidFill>
                <a:effectLst>
                  <a:outerShdw blurRad="38100" dist="38100" dir="2700000" algn="tl">
                    <a:srgbClr val="000000"/>
                  </a:outerShdw>
                </a:effectLst>
              </a:rPr>
              <a:t>Iftar</a:t>
            </a:r>
            <a:endParaRPr lang="en-US" sz="2400" b="1" dirty="0">
              <a:solidFill>
                <a:schemeClr val="bg1"/>
              </a:solidFill>
              <a:effectLst>
                <a:outerShdw blurRad="38100" dist="38100" dir="2700000" algn="tl">
                  <a:srgbClr val="000000"/>
                </a:outerShdw>
              </a:effectLst>
            </a:endParaRPr>
          </a:p>
          <a:p>
            <a:pPr algn="just" eaLnBrk="1" hangingPunct="1">
              <a:defRPr/>
            </a:pPr>
            <a:endParaRPr lang="en-US" sz="2400" b="1" dirty="0">
              <a:solidFill>
                <a:schemeClr val="bg1"/>
              </a:solidFill>
              <a:effectLst>
                <a:outerShdw blurRad="38100" dist="38100" dir="2700000" algn="tl">
                  <a:srgbClr val="000000"/>
                </a:outerShdw>
              </a:effectLst>
            </a:endParaRPr>
          </a:p>
          <a:p>
            <a:pPr algn="just" eaLnBrk="1" hangingPunct="1">
              <a:defRPr/>
            </a:pPr>
            <a:r>
              <a:rPr lang="en-US" sz="2400" b="1" dirty="0">
                <a:solidFill>
                  <a:srgbClr val="FF9900"/>
                </a:solidFill>
                <a:effectLst>
                  <a:outerShdw blurRad="38100" dist="38100" dir="2700000" algn="tl">
                    <a:srgbClr val="000000"/>
                  </a:outerShdw>
                </a:effectLst>
              </a:rPr>
              <a:t>Participating countries:</a:t>
            </a:r>
          </a:p>
          <a:p>
            <a:pPr algn="just" eaLnBrk="1" hangingPunct="1">
              <a:defRPr/>
            </a:pPr>
            <a:r>
              <a:rPr lang="en-US" sz="2400" b="1" dirty="0">
                <a:solidFill>
                  <a:schemeClr val="bg1"/>
                </a:solidFill>
                <a:effectLst>
                  <a:outerShdw blurRad="38100" dist="38100" dir="2700000" algn="tl">
                    <a:srgbClr val="000000"/>
                  </a:outerShdw>
                </a:effectLst>
              </a:rPr>
              <a:t>Bangladesh, India &amp; Pakistan</a:t>
            </a:r>
          </a:p>
        </p:txBody>
      </p:sp>
    </p:spTree>
  </p:cSld>
  <p:clrMapOvr>
    <a:masterClrMapping/>
  </p:clrMapOvr>
  <p:transition>
    <p:strips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p:cNvPicPr>
            <a:picLocks noGrp="1" noChangeAspect="1" noChangeArrowheads="1"/>
          </p:cNvPicPr>
          <p:nvPr>
            <p:ph/>
          </p:nvPr>
        </p:nvPicPr>
        <p:blipFill>
          <a:blip r:embed="rId3"/>
          <a:srcRect/>
          <a:stretch>
            <a:fillRect/>
          </a:stretch>
        </p:blipFill>
        <p:spPr bwMode="auto">
          <a:xfrm>
            <a:off x="2549525" y="1095375"/>
            <a:ext cx="4179888" cy="3744913"/>
          </a:xfrm>
          <a:noFill/>
          <a:ln>
            <a:miter lim="800000"/>
            <a:headEnd/>
            <a:tailEnd/>
          </a:ln>
        </p:spPr>
      </p:pic>
      <p:sp>
        <p:nvSpPr>
          <p:cNvPr id="65539" name="Rectangle 8"/>
          <p:cNvSpPr>
            <a:spLocks noChangeArrowheads="1"/>
          </p:cNvSpPr>
          <p:nvPr/>
        </p:nvSpPr>
        <p:spPr bwMode="auto">
          <a:xfrm>
            <a:off x="860425" y="5194300"/>
            <a:ext cx="8283575" cy="1187450"/>
          </a:xfrm>
          <a:prstGeom prst="rect">
            <a:avLst/>
          </a:prstGeom>
          <a:noFill/>
          <a:ln w="9525">
            <a:noFill/>
            <a:miter lim="800000"/>
            <a:headEnd/>
            <a:tailEnd/>
          </a:ln>
        </p:spPr>
        <p:txBody>
          <a:bodyPr>
            <a:spAutoFit/>
          </a:bodyPr>
          <a:lstStyle/>
          <a:p>
            <a:pPr eaLnBrk="1" hangingPunct="1"/>
            <a:r>
              <a:rPr lang="en-US" sz="2400" b="1">
                <a:solidFill>
                  <a:srgbClr val="FFFF00"/>
                </a:solidFill>
              </a:rPr>
              <a:t>Conclusion:</a:t>
            </a:r>
          </a:p>
          <a:p>
            <a:pPr eaLnBrk="1" hangingPunct="1"/>
            <a:r>
              <a:rPr lang="en-US" sz="2400" b="1">
                <a:solidFill>
                  <a:srgbClr val="FF9900"/>
                </a:solidFill>
              </a:rPr>
              <a:t>Diamicron MR</a:t>
            </a:r>
            <a:r>
              <a:rPr lang="en-US" sz="2400" b="1">
                <a:solidFill>
                  <a:schemeClr val="bg1"/>
                </a:solidFill>
              </a:rPr>
              <a:t> maintains tight glycemic control </a:t>
            </a:r>
          </a:p>
          <a:p>
            <a:pPr eaLnBrk="1" hangingPunct="1"/>
            <a:r>
              <a:rPr lang="en-US" sz="2400" b="1">
                <a:solidFill>
                  <a:schemeClr val="bg1"/>
                </a:solidFill>
              </a:rPr>
              <a:t>before, during &amp; after Ramadan</a:t>
            </a:r>
          </a:p>
        </p:txBody>
      </p:sp>
    </p:spTree>
  </p:cSld>
  <p:clrMapOvr>
    <a:masterClrMapping/>
  </p:clrMapOvr>
  <p:transition>
    <p:strips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200" smtClean="0">
                <a:solidFill>
                  <a:srgbClr val="FF9933"/>
                </a:solidFill>
                <a:latin typeface="Arial" charset="0"/>
              </a:rPr>
              <a:t>Recommendations on The Management of Diabetes During Ramadan</a:t>
            </a:r>
            <a:r>
              <a:rPr lang="en-US" sz="3200" smtClean="0">
                <a:solidFill>
                  <a:srgbClr val="FFFF00"/>
                </a:solidFill>
                <a:latin typeface="Arial" charset="0"/>
              </a:rPr>
              <a:t> </a:t>
            </a:r>
          </a:p>
        </p:txBody>
      </p:sp>
      <p:sp>
        <p:nvSpPr>
          <p:cNvPr id="6656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spcBef>
                <a:spcPct val="50000"/>
              </a:spcBef>
            </a:pPr>
            <a:r>
              <a:rPr lang="en-US" sz="2800" smtClean="0">
                <a:solidFill>
                  <a:srgbClr val="FFFF00"/>
                </a:solidFill>
                <a:latin typeface="Arial" charset="0"/>
              </a:rPr>
              <a:t>Put forward  at  a Consensus Meeting held in Casablanca, Morocco in 1995</a:t>
            </a:r>
          </a:p>
          <a:p>
            <a:pPr>
              <a:lnSpc>
                <a:spcPct val="90000"/>
              </a:lnSpc>
              <a:spcBef>
                <a:spcPct val="50000"/>
              </a:spcBef>
            </a:pPr>
            <a:r>
              <a:rPr lang="en-US" sz="2800" smtClean="0">
                <a:solidFill>
                  <a:srgbClr val="FFFF00"/>
                </a:solidFill>
                <a:latin typeface="Arial" charset="0"/>
              </a:rPr>
              <a:t>These covered:</a:t>
            </a:r>
          </a:p>
          <a:p>
            <a:pPr lvl="1">
              <a:lnSpc>
                <a:spcPct val="90000"/>
              </a:lnSpc>
              <a:spcBef>
                <a:spcPct val="50000"/>
              </a:spcBef>
            </a:pPr>
            <a:r>
              <a:rPr lang="en-US" sz="2400" smtClean="0">
                <a:solidFill>
                  <a:srgbClr val="FFFF00"/>
                </a:solidFill>
                <a:latin typeface="Arial" charset="0"/>
              </a:rPr>
              <a:t>criteria allowing for or exempting from fasting and recommendations for monitoring. </a:t>
            </a:r>
          </a:p>
          <a:p>
            <a:pPr lvl="1">
              <a:lnSpc>
                <a:spcPct val="90000"/>
              </a:lnSpc>
              <a:spcBef>
                <a:spcPct val="50000"/>
              </a:spcBef>
            </a:pPr>
            <a:r>
              <a:rPr lang="en-US" sz="2400" smtClean="0">
                <a:solidFill>
                  <a:srgbClr val="FFFF00"/>
                </a:solidFill>
                <a:latin typeface="Arial" charset="0"/>
              </a:rPr>
              <a:t>Other topic covered included community education programmers, treatment regimens </a:t>
            </a:r>
          </a:p>
          <a:p>
            <a:pPr lvl="1">
              <a:lnSpc>
                <a:spcPct val="90000"/>
              </a:lnSpc>
              <a:spcBef>
                <a:spcPct val="50000"/>
              </a:spcBef>
            </a:pPr>
            <a:r>
              <a:rPr lang="en-US" sz="2400" smtClean="0">
                <a:solidFill>
                  <a:srgbClr val="FFFF00"/>
                </a:solidFill>
                <a:latin typeface="Arial" charset="0"/>
              </a:rPr>
              <a:t>methodology and content for the future research programs</a:t>
            </a:r>
          </a:p>
          <a:p>
            <a:pPr>
              <a:lnSpc>
                <a:spcPct val="90000"/>
              </a:lnSpc>
            </a:pPr>
            <a:endParaRPr lang="en-US" sz="2800" smtClean="0"/>
          </a:p>
        </p:txBody>
      </p:sp>
    </p:spTree>
  </p:cSld>
  <p:clrMapOvr>
    <a:masterClrMapping/>
  </p:clrMapOvr>
  <p:transition>
    <p:strips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533400" y="228600"/>
            <a:ext cx="777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smtClean="0">
                <a:solidFill>
                  <a:srgbClr val="FF9933"/>
                </a:solidFill>
                <a:latin typeface="Arial" charset="0"/>
              </a:rPr>
              <a:t>CURRENT RECOMENDATIONS</a:t>
            </a:r>
          </a:p>
        </p:txBody>
      </p:sp>
      <p:sp>
        <p:nvSpPr>
          <p:cNvPr id="67587" name="Rectangle 3"/>
          <p:cNvSpPr>
            <a:spLocks noGrp="1" noChangeArrowheads="1"/>
          </p:cNvSpPr>
          <p:nvPr>
            <p:ph type="body" idx="1"/>
          </p:nvPr>
        </p:nvSpPr>
        <p:spPr bwMode="auto">
          <a:xfrm>
            <a:off x="685800" y="1828800"/>
            <a:ext cx="7772400" cy="4114800"/>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solidFill>
                  <a:srgbClr val="FFFF00"/>
                </a:solidFill>
                <a:latin typeface="Arial" charset="0"/>
              </a:rPr>
              <a:t>Permitted to fasting :</a:t>
            </a:r>
          </a:p>
          <a:p>
            <a:pPr>
              <a:buFontTx/>
              <a:buNone/>
            </a:pPr>
            <a:r>
              <a:rPr lang="en-US" sz="2800" smtClean="0">
                <a:solidFill>
                  <a:srgbClr val="FFFF00"/>
                </a:solidFill>
                <a:latin typeface="Arial" charset="0"/>
              </a:rPr>
              <a:t>    Type 2 patients treated with biguanides or sulphonyureas, who are stable and do not have any complicating progressive co-morbid pathology.</a:t>
            </a:r>
          </a:p>
          <a:p>
            <a:r>
              <a:rPr lang="en-US" sz="2800" smtClean="0">
                <a:solidFill>
                  <a:srgbClr val="FFFF00"/>
                </a:solidFill>
                <a:latin typeface="Arial" charset="0"/>
              </a:rPr>
              <a:t>Exempted from fasting :</a:t>
            </a:r>
          </a:p>
          <a:p>
            <a:pPr>
              <a:buFontTx/>
              <a:buNone/>
            </a:pPr>
            <a:r>
              <a:rPr lang="en-US" sz="2800" smtClean="0">
                <a:solidFill>
                  <a:srgbClr val="FFFF00"/>
                </a:solidFill>
                <a:latin typeface="Arial" charset="0"/>
              </a:rPr>
              <a:t>    Type 1, unstable disease, co-morbid degenerative disease, pregnancy, elderly. </a:t>
            </a:r>
          </a:p>
        </p:txBody>
      </p:sp>
    </p:spTree>
  </p:cSld>
  <p:clrMapOvr>
    <a:masterClrMapping/>
  </p:clrMapOvr>
  <p:transition>
    <p:strips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533400" y="762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smtClean="0">
                <a:solidFill>
                  <a:srgbClr val="FF9933"/>
                </a:solidFill>
                <a:latin typeface="Arial" charset="0"/>
              </a:rPr>
              <a:t>CURRENT RECOMENDATIONS</a:t>
            </a:r>
          </a:p>
        </p:txBody>
      </p:sp>
      <p:sp>
        <p:nvSpPr>
          <p:cNvPr id="68611" name="Rectangle 3"/>
          <p:cNvSpPr>
            <a:spLocks noGrp="1" noChangeArrowheads="1"/>
          </p:cNvSpPr>
          <p:nvPr>
            <p:ph type="body" idx="1"/>
          </p:nvPr>
        </p:nvSpPr>
        <p:spPr bwMode="auto">
          <a:xfrm>
            <a:off x="533400" y="1371600"/>
            <a:ext cx="8534400" cy="472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FFFF00"/>
                </a:solidFill>
                <a:latin typeface="Arial" charset="0"/>
              </a:rPr>
              <a:t>Monitoring was recommended before, during and after Ramadan, include diabetic symptoms and glucose control, psycho- logical state and co morbidity.</a:t>
            </a:r>
          </a:p>
          <a:p>
            <a:r>
              <a:rPr lang="en-US" smtClean="0">
                <a:solidFill>
                  <a:srgbClr val="FFFF00"/>
                </a:solidFill>
                <a:latin typeface="Arial" charset="0"/>
              </a:rPr>
              <a:t>Education programs directed at patients and their families. should focus on condition in which fasting is contraindicated, modifying the regimen, dietary considerations, and the importance of monitoring. </a:t>
            </a:r>
          </a:p>
        </p:txBody>
      </p:sp>
    </p:spTree>
  </p:cSld>
  <p:clrMapOvr>
    <a:masterClrMapping/>
  </p:clrMapOvr>
  <p:transition>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685800" y="1404938"/>
            <a:ext cx="7467600" cy="4789487"/>
          </a:xfrm>
          <a:prstGeom prst="rect">
            <a:avLst/>
          </a:prstGeom>
          <a:noFill/>
          <a:ln w="12700">
            <a:noFill/>
            <a:miter lim="800000"/>
            <a:headEnd type="none" w="sm" len="sm"/>
            <a:tailEnd type="none" w="sm" len="sm"/>
          </a:ln>
        </p:spPr>
        <p:txBody>
          <a:bodyPr>
            <a:spAutoFit/>
          </a:bodyPr>
          <a:lstStyle/>
          <a:p>
            <a:pPr marL="461963" indent="-461963">
              <a:buFontTx/>
              <a:buChar char="•"/>
            </a:pPr>
            <a:r>
              <a:rPr lang="en-US" sz="2800">
                <a:solidFill>
                  <a:srgbClr val="FFFF00"/>
                </a:solidFill>
                <a:latin typeface="Arial" charset="0"/>
              </a:rPr>
              <a:t>Ramadan provides and excellent opportunity to initiate healthy lifestyle changes.</a:t>
            </a:r>
          </a:p>
          <a:p>
            <a:pPr marL="461963" indent="-461963">
              <a:buFontTx/>
              <a:buChar char="•"/>
            </a:pPr>
            <a:r>
              <a:rPr lang="en-US" sz="2800">
                <a:solidFill>
                  <a:srgbClr val="FFFF00"/>
                </a:solidFill>
                <a:latin typeface="Arial" charset="0"/>
              </a:rPr>
              <a:t>Motivation for self improvement is high at this time of year, the switch in eating pattern breaks previous habits, and weight lose goals</a:t>
            </a:r>
          </a:p>
          <a:p>
            <a:pPr marL="461963" indent="-461963">
              <a:buFontTx/>
              <a:buChar char="•"/>
            </a:pPr>
            <a:r>
              <a:rPr lang="en-US" sz="2800">
                <a:solidFill>
                  <a:srgbClr val="FFFF00"/>
                </a:solidFill>
                <a:latin typeface="Arial" charset="0"/>
              </a:rPr>
              <a:t>Meals time should be fixed, with the principal meal in the evening, and the lesser meal before sunrise.</a:t>
            </a:r>
          </a:p>
          <a:p>
            <a:pPr marL="461963" indent="-461963">
              <a:buFontTx/>
              <a:buChar char="•"/>
            </a:pPr>
            <a:endParaRPr lang="en-US" sz="2800">
              <a:solidFill>
                <a:srgbClr val="FFFF00"/>
              </a:solidFill>
              <a:latin typeface="Arial" charset="0"/>
            </a:endParaRPr>
          </a:p>
        </p:txBody>
      </p:sp>
      <p:sp>
        <p:nvSpPr>
          <p:cNvPr id="69635" name="Text Box 3"/>
          <p:cNvSpPr txBox="1">
            <a:spLocks noChangeArrowheads="1"/>
          </p:cNvSpPr>
          <p:nvPr/>
        </p:nvSpPr>
        <p:spPr bwMode="auto">
          <a:xfrm>
            <a:off x="609600" y="0"/>
            <a:ext cx="6248400" cy="457200"/>
          </a:xfrm>
          <a:prstGeom prst="rect">
            <a:avLst/>
          </a:prstGeom>
          <a:noFill/>
          <a:ln w="12700">
            <a:noFill/>
            <a:miter lim="800000"/>
            <a:headEnd type="none" w="sm" len="sm"/>
            <a:tailEnd type="none" w="sm" len="sm"/>
          </a:ln>
        </p:spPr>
        <p:txBody>
          <a:bodyPr>
            <a:spAutoFit/>
          </a:bodyPr>
          <a:lstStyle/>
          <a:p>
            <a:pPr>
              <a:spcBef>
                <a:spcPct val="50000"/>
              </a:spcBef>
            </a:pPr>
            <a:endParaRPr lang="en-US"/>
          </a:p>
        </p:txBody>
      </p:sp>
      <p:sp>
        <p:nvSpPr>
          <p:cNvPr id="69636" name="Text Box 4"/>
          <p:cNvSpPr txBox="1">
            <a:spLocks noChangeArrowheads="1"/>
          </p:cNvSpPr>
          <p:nvPr/>
        </p:nvSpPr>
        <p:spPr bwMode="auto">
          <a:xfrm>
            <a:off x="685800" y="533400"/>
            <a:ext cx="6781800" cy="641350"/>
          </a:xfrm>
          <a:prstGeom prst="rect">
            <a:avLst/>
          </a:prstGeom>
          <a:noFill/>
          <a:ln w="12700">
            <a:noFill/>
            <a:miter lim="800000"/>
            <a:headEnd type="none" w="sm" len="sm"/>
            <a:tailEnd type="none" w="sm" len="sm"/>
          </a:ln>
        </p:spPr>
        <p:txBody>
          <a:bodyPr>
            <a:spAutoFit/>
          </a:bodyPr>
          <a:lstStyle/>
          <a:p>
            <a:pPr>
              <a:spcBef>
                <a:spcPct val="50000"/>
              </a:spcBef>
            </a:pPr>
            <a:r>
              <a:rPr lang="en-US" sz="3600">
                <a:solidFill>
                  <a:srgbClr val="FF9933"/>
                </a:solidFill>
                <a:latin typeface="Arial" charset="0"/>
              </a:rPr>
              <a:t>Lifestyle</a:t>
            </a:r>
            <a:endParaRPr lang="en-US" sz="1800">
              <a:solidFill>
                <a:srgbClr val="FF9933"/>
              </a:solidFill>
              <a:latin typeface="Arial" charset="0"/>
            </a:endParaRPr>
          </a:p>
        </p:txBody>
      </p:sp>
    </p:spTree>
  </p:cSld>
  <p:clrMapOvr>
    <a:masterClrMapping/>
  </p:clrMapOvr>
  <p:transition>
    <p:strips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685800" y="609600"/>
            <a:ext cx="2133600" cy="762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smtClean="0">
                <a:solidFill>
                  <a:srgbClr val="FF9933"/>
                </a:solidFill>
                <a:latin typeface="Arial" charset="0"/>
              </a:rPr>
              <a:t>Lifestyle</a:t>
            </a:r>
          </a:p>
        </p:txBody>
      </p:sp>
      <p:sp>
        <p:nvSpPr>
          <p:cNvPr id="70659" name="Rectangle 3"/>
          <p:cNvSpPr>
            <a:spLocks noGrp="1" noChangeArrowheads="1"/>
          </p:cNvSpPr>
          <p:nvPr>
            <p:ph type="body" idx="1"/>
          </p:nvPr>
        </p:nvSpPr>
        <p:spPr bwMode="auto">
          <a:xfrm>
            <a:off x="762000" y="1600200"/>
            <a:ext cx="7772400" cy="41148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mtClean="0">
                <a:solidFill>
                  <a:srgbClr val="FFFF00"/>
                </a:solidFill>
                <a:latin typeface="Arial" charset="0"/>
              </a:rPr>
              <a:t>Patient should be encouraged to eat a proper meal.</a:t>
            </a:r>
          </a:p>
          <a:p>
            <a:pPr>
              <a:lnSpc>
                <a:spcPct val="90000"/>
              </a:lnSpc>
            </a:pPr>
            <a:r>
              <a:rPr lang="en-US" smtClean="0">
                <a:solidFill>
                  <a:srgbClr val="FFFF00"/>
                </a:solidFill>
                <a:latin typeface="Arial" charset="0"/>
              </a:rPr>
              <a:t>Eating snacks between two meals should be avoided</a:t>
            </a:r>
          </a:p>
          <a:p>
            <a:pPr>
              <a:lnSpc>
                <a:spcPct val="90000"/>
              </a:lnSpc>
            </a:pPr>
            <a:r>
              <a:rPr lang="en-US" smtClean="0">
                <a:solidFill>
                  <a:srgbClr val="FFFF00"/>
                </a:solidFill>
                <a:latin typeface="Arial" charset="0"/>
              </a:rPr>
              <a:t>Ensure that an appropriate level of physical activity is maintained, whether formal exercise programs or associated with fulfilling religious obligations.</a:t>
            </a:r>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blackWhite">
          <a:xfrm>
            <a:off x="5080000" y="1828800"/>
            <a:ext cx="2573338" cy="1676400"/>
          </a:xfrm>
          <a:prstGeom prst="ellipse">
            <a:avLst/>
          </a:prstGeom>
          <a:gradFill rotWithShape="0">
            <a:gsLst>
              <a:gs pos="0">
                <a:srgbClr val="3366FF"/>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483" name="Oval 3"/>
          <p:cNvSpPr>
            <a:spLocks noChangeArrowheads="1"/>
          </p:cNvSpPr>
          <p:nvPr/>
        </p:nvSpPr>
        <p:spPr bwMode="blackWhite">
          <a:xfrm>
            <a:off x="1354138" y="1828800"/>
            <a:ext cx="2574925" cy="1676400"/>
          </a:xfrm>
          <a:prstGeom prst="ellipse">
            <a:avLst/>
          </a:prstGeom>
          <a:gradFill rotWithShape="0">
            <a:gsLst>
              <a:gs pos="0">
                <a:srgbClr val="3366FF"/>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484" name="Oval 4"/>
          <p:cNvSpPr>
            <a:spLocks noChangeArrowheads="1"/>
          </p:cNvSpPr>
          <p:nvPr/>
        </p:nvSpPr>
        <p:spPr bwMode="blackWhite">
          <a:xfrm>
            <a:off x="3116263" y="3276600"/>
            <a:ext cx="2979737" cy="1905000"/>
          </a:xfrm>
          <a:prstGeom prst="ellipse">
            <a:avLst/>
          </a:prstGeom>
          <a:gradFill rotWithShape="0">
            <a:gsLst>
              <a:gs pos="0">
                <a:srgbClr val="009900"/>
              </a:gs>
              <a:gs pos="100000">
                <a:schemeClr val="bg2"/>
              </a:gs>
            </a:gsLst>
            <a:path path="shape">
              <a:fillToRect l="50000" t="50000" r="50000" b="50000"/>
            </a:path>
          </a:gradFill>
          <a:ln w="25400">
            <a:noFill/>
            <a:round/>
            <a:headEnd type="none" w="sm" len="sm"/>
            <a:tailEnd type="none" w="sm" len="sm"/>
          </a:ln>
        </p:spPr>
        <p:txBody>
          <a:bodyPr wrap="none" anchor="ctr"/>
          <a:lstStyle/>
          <a:p>
            <a:endParaRPr lang="en-US"/>
          </a:p>
        </p:txBody>
      </p:sp>
      <p:sp>
        <p:nvSpPr>
          <p:cNvPr id="20485" name="Line 5"/>
          <p:cNvSpPr>
            <a:spLocks noChangeShapeType="1"/>
          </p:cNvSpPr>
          <p:nvPr/>
        </p:nvSpPr>
        <p:spPr bwMode="auto">
          <a:xfrm flipV="1">
            <a:off x="2717800" y="3368675"/>
            <a:ext cx="3175" cy="1431925"/>
          </a:xfrm>
          <a:prstGeom prst="line">
            <a:avLst/>
          </a:prstGeom>
          <a:noFill/>
          <a:ln w="19050">
            <a:solidFill>
              <a:srgbClr val="FFFF99"/>
            </a:solidFill>
            <a:round/>
            <a:headEnd type="triangle" w="med" len="med"/>
            <a:tailEnd/>
          </a:ln>
        </p:spPr>
        <p:txBody>
          <a:bodyPr/>
          <a:lstStyle/>
          <a:p>
            <a:endParaRPr lang="en-US"/>
          </a:p>
        </p:txBody>
      </p:sp>
      <p:grpSp>
        <p:nvGrpSpPr>
          <p:cNvPr id="20486" name="Group 6"/>
          <p:cNvGrpSpPr>
            <a:grpSpLocks/>
          </p:cNvGrpSpPr>
          <p:nvPr/>
        </p:nvGrpSpPr>
        <p:grpSpPr bwMode="auto">
          <a:xfrm>
            <a:off x="2844800" y="5715000"/>
            <a:ext cx="3522663" cy="1066800"/>
            <a:chOff x="2112" y="3648"/>
            <a:chExt cx="2496" cy="672"/>
          </a:xfrm>
        </p:grpSpPr>
        <p:sp>
          <p:nvSpPr>
            <p:cNvPr id="20524" name="Oval 7"/>
            <p:cNvSpPr>
              <a:spLocks noChangeArrowheads="1"/>
            </p:cNvSpPr>
            <p:nvPr/>
          </p:nvSpPr>
          <p:spPr bwMode="blackWhite">
            <a:xfrm>
              <a:off x="2112" y="3648"/>
              <a:ext cx="2496" cy="672"/>
            </a:xfrm>
            <a:prstGeom prst="ellipse">
              <a:avLst/>
            </a:prstGeom>
            <a:gradFill rotWithShape="0">
              <a:gsLst>
                <a:gs pos="0">
                  <a:srgbClr val="CC3300"/>
                </a:gs>
                <a:gs pos="100000">
                  <a:schemeClr val="bg2"/>
                </a:gs>
              </a:gsLst>
              <a:path path="shape">
                <a:fillToRect l="50000" t="50000" r="50000" b="50000"/>
              </a:path>
            </a:gradFill>
            <a:ln w="25400">
              <a:noFill/>
              <a:round/>
              <a:headEnd type="none" w="sm" len="sm"/>
              <a:tailEnd type="none" w="sm" len="sm"/>
            </a:ln>
          </p:spPr>
          <p:txBody>
            <a:bodyPr wrap="none" anchor="ctr"/>
            <a:lstStyle/>
            <a:p>
              <a:endParaRPr lang="en-US"/>
            </a:p>
          </p:txBody>
        </p:sp>
        <p:sp>
          <p:nvSpPr>
            <p:cNvPr id="20525" name="Rectangle 8"/>
            <p:cNvSpPr>
              <a:spLocks noChangeArrowheads="1"/>
            </p:cNvSpPr>
            <p:nvPr/>
          </p:nvSpPr>
          <p:spPr bwMode="auto">
            <a:xfrm>
              <a:off x="2640" y="3840"/>
              <a:ext cx="1462" cy="230"/>
            </a:xfrm>
            <a:prstGeom prst="rect">
              <a:avLst/>
            </a:prstGeom>
            <a:noFill/>
            <a:ln w="9525">
              <a:noFill/>
              <a:miter lim="800000"/>
              <a:headEnd/>
              <a:tailEnd/>
            </a:ln>
          </p:spPr>
          <p:txBody>
            <a:bodyPr wrap="none" lIns="0" tIns="0" rIns="0" bIns="0">
              <a:spAutoFit/>
            </a:bodyPr>
            <a:lstStyle/>
            <a:p>
              <a:pPr algn="ctr"/>
              <a:r>
                <a:rPr lang="en-US" sz="2400" b="1">
                  <a:cs typeface="Arial" charset="0"/>
                </a:rPr>
                <a:t>Type 2 Diabetes</a:t>
              </a:r>
            </a:p>
          </p:txBody>
        </p:sp>
      </p:grpSp>
      <p:sp>
        <p:nvSpPr>
          <p:cNvPr id="20487" name="Rectangle 9"/>
          <p:cNvSpPr>
            <a:spLocks noChangeArrowheads="1"/>
          </p:cNvSpPr>
          <p:nvPr/>
        </p:nvSpPr>
        <p:spPr bwMode="auto">
          <a:xfrm>
            <a:off x="3657600" y="3962400"/>
            <a:ext cx="1878013" cy="365125"/>
          </a:xfrm>
          <a:prstGeom prst="rect">
            <a:avLst/>
          </a:prstGeom>
          <a:noFill/>
          <a:ln w="9525">
            <a:noFill/>
            <a:miter lim="800000"/>
            <a:headEnd/>
            <a:tailEnd/>
          </a:ln>
        </p:spPr>
        <p:txBody>
          <a:bodyPr wrap="none" lIns="0" tIns="0" rIns="0" bIns="0">
            <a:spAutoFit/>
          </a:bodyPr>
          <a:lstStyle/>
          <a:p>
            <a:r>
              <a:rPr lang="en-US" sz="2400" b="1">
                <a:cs typeface="Arial" charset="0"/>
              </a:rPr>
              <a:t>±</a:t>
            </a:r>
            <a:r>
              <a:rPr lang="en-US" sz="2400" b="1">
                <a:solidFill>
                  <a:srgbClr val="FEFEFE"/>
                </a:solidFill>
                <a:cs typeface="Arial" charset="0"/>
              </a:rPr>
              <a:t> </a:t>
            </a:r>
            <a:r>
              <a:rPr lang="en-US" sz="2400" b="1">
                <a:cs typeface="Arial" charset="0"/>
              </a:rPr>
              <a:t>Environment</a:t>
            </a:r>
          </a:p>
        </p:txBody>
      </p:sp>
      <p:sp>
        <p:nvSpPr>
          <p:cNvPr id="20488" name="Text Box 10"/>
          <p:cNvSpPr txBox="1">
            <a:spLocks noChangeArrowheads="1"/>
          </p:cNvSpPr>
          <p:nvPr/>
        </p:nvSpPr>
        <p:spPr bwMode="blackWhite">
          <a:xfrm>
            <a:off x="0" y="6553200"/>
            <a:ext cx="3421063" cy="304800"/>
          </a:xfrm>
          <a:prstGeom prst="rect">
            <a:avLst/>
          </a:prstGeom>
          <a:noFill/>
          <a:ln w="101600">
            <a:noFill/>
            <a:miter lim="800000"/>
            <a:headEnd type="none" w="sm" len="sm"/>
            <a:tailEnd type="none" w="sm" len="sm"/>
          </a:ln>
        </p:spPr>
        <p:txBody>
          <a:bodyPr>
            <a:spAutoFit/>
          </a:bodyPr>
          <a:lstStyle/>
          <a:p>
            <a:pPr>
              <a:spcBef>
                <a:spcPct val="50000"/>
              </a:spcBef>
            </a:pPr>
            <a:r>
              <a:rPr lang="en-US" sz="1400" b="1">
                <a:solidFill>
                  <a:schemeClr val="bg1"/>
                </a:solidFill>
                <a:cs typeface="Arial" charset="0"/>
              </a:rPr>
              <a:t>IGT = Impaired Glucose Tolerance</a:t>
            </a:r>
          </a:p>
        </p:txBody>
      </p:sp>
      <p:grpSp>
        <p:nvGrpSpPr>
          <p:cNvPr id="20489" name="Group 11"/>
          <p:cNvGrpSpPr>
            <a:grpSpLocks/>
          </p:cNvGrpSpPr>
          <p:nvPr/>
        </p:nvGrpSpPr>
        <p:grpSpPr bwMode="auto">
          <a:xfrm>
            <a:off x="2235200" y="4800600"/>
            <a:ext cx="947738" cy="990600"/>
            <a:chOff x="1680" y="2688"/>
            <a:chExt cx="672" cy="624"/>
          </a:xfrm>
        </p:grpSpPr>
        <p:sp>
          <p:nvSpPr>
            <p:cNvPr id="20522" name="Oval 12"/>
            <p:cNvSpPr>
              <a:spLocks noChangeArrowheads="1"/>
            </p:cNvSpPr>
            <p:nvPr/>
          </p:nvSpPr>
          <p:spPr bwMode="blackWhite">
            <a:xfrm>
              <a:off x="1680" y="2688"/>
              <a:ext cx="672" cy="624"/>
            </a:xfrm>
            <a:prstGeom prst="ellipse">
              <a:avLst/>
            </a:prstGeom>
            <a:gradFill rotWithShape="0">
              <a:gsLst>
                <a:gs pos="0">
                  <a:srgbClr val="0099FF"/>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523" name="Rectangle 13"/>
            <p:cNvSpPr>
              <a:spLocks noChangeArrowheads="1"/>
            </p:cNvSpPr>
            <p:nvPr/>
          </p:nvSpPr>
          <p:spPr bwMode="auto">
            <a:xfrm>
              <a:off x="1857" y="2909"/>
              <a:ext cx="319" cy="230"/>
            </a:xfrm>
            <a:prstGeom prst="rect">
              <a:avLst/>
            </a:prstGeom>
            <a:noFill/>
            <a:ln w="9525">
              <a:noFill/>
              <a:miter lim="800000"/>
              <a:headEnd/>
              <a:tailEnd/>
            </a:ln>
          </p:spPr>
          <p:txBody>
            <a:bodyPr wrap="none" lIns="0" tIns="0" rIns="0" bIns="0">
              <a:spAutoFit/>
            </a:bodyPr>
            <a:lstStyle/>
            <a:p>
              <a:r>
                <a:rPr lang="en-US" sz="2400" b="1">
                  <a:cs typeface="Arial" charset="0"/>
                </a:rPr>
                <a:t>IGT</a:t>
              </a:r>
              <a:endParaRPr lang="en-US" sz="2400">
                <a:cs typeface="Arial" charset="0"/>
              </a:endParaRPr>
            </a:p>
          </p:txBody>
        </p:sp>
      </p:grpSp>
      <p:sp>
        <p:nvSpPr>
          <p:cNvPr id="20490" name="Rectangle 14"/>
          <p:cNvSpPr>
            <a:spLocks noChangeArrowheads="1"/>
          </p:cNvSpPr>
          <p:nvPr/>
        </p:nvSpPr>
        <p:spPr bwMode="auto">
          <a:xfrm>
            <a:off x="1628775" y="2286000"/>
            <a:ext cx="2149475" cy="730250"/>
          </a:xfrm>
          <a:prstGeom prst="rect">
            <a:avLst/>
          </a:prstGeom>
          <a:noFill/>
          <a:ln w="9525">
            <a:noFill/>
            <a:miter lim="800000"/>
            <a:headEnd/>
            <a:tailEnd/>
          </a:ln>
        </p:spPr>
        <p:txBody>
          <a:bodyPr wrap="none" lIns="0" tIns="0" rIns="0" bIns="0">
            <a:spAutoFit/>
          </a:bodyPr>
          <a:lstStyle/>
          <a:p>
            <a:pPr algn="ctr"/>
            <a:r>
              <a:rPr lang="en-US" sz="2400" b="1">
                <a:cs typeface="Arial" charset="0"/>
              </a:rPr>
              <a:t>Impaired Insulin </a:t>
            </a:r>
          </a:p>
          <a:p>
            <a:pPr algn="ctr"/>
            <a:r>
              <a:rPr lang="en-US" sz="2400" b="1">
                <a:cs typeface="Arial" charset="0"/>
              </a:rPr>
              <a:t>Secretion</a:t>
            </a:r>
          </a:p>
        </p:txBody>
      </p:sp>
      <p:sp>
        <p:nvSpPr>
          <p:cNvPr id="20491" name="Rectangle 15"/>
          <p:cNvSpPr>
            <a:spLocks noChangeArrowheads="1"/>
          </p:cNvSpPr>
          <p:nvPr/>
        </p:nvSpPr>
        <p:spPr bwMode="auto">
          <a:xfrm>
            <a:off x="5757863" y="2286000"/>
            <a:ext cx="1431925" cy="730250"/>
          </a:xfrm>
          <a:prstGeom prst="rect">
            <a:avLst/>
          </a:prstGeom>
          <a:noFill/>
          <a:ln w="9525">
            <a:noFill/>
            <a:miter lim="800000"/>
            <a:headEnd/>
            <a:tailEnd/>
          </a:ln>
        </p:spPr>
        <p:txBody>
          <a:bodyPr wrap="none" lIns="0" tIns="0" rIns="0" bIns="0">
            <a:spAutoFit/>
          </a:bodyPr>
          <a:lstStyle/>
          <a:p>
            <a:pPr algn="ctr"/>
            <a:r>
              <a:rPr lang="en-US" sz="2400" b="1">
                <a:cs typeface="Arial" charset="0"/>
              </a:rPr>
              <a:t>Insulin </a:t>
            </a:r>
          </a:p>
          <a:p>
            <a:pPr algn="ctr"/>
            <a:r>
              <a:rPr lang="en-US" sz="2400" b="1">
                <a:cs typeface="Arial" charset="0"/>
              </a:rPr>
              <a:t>Resistance</a:t>
            </a:r>
          </a:p>
        </p:txBody>
      </p:sp>
      <p:grpSp>
        <p:nvGrpSpPr>
          <p:cNvPr id="20492" name="Group 16"/>
          <p:cNvGrpSpPr>
            <a:grpSpLocks/>
          </p:cNvGrpSpPr>
          <p:nvPr/>
        </p:nvGrpSpPr>
        <p:grpSpPr bwMode="auto">
          <a:xfrm>
            <a:off x="7246938" y="990600"/>
            <a:ext cx="1422400" cy="1219200"/>
            <a:chOff x="3840" y="384"/>
            <a:chExt cx="1008" cy="768"/>
          </a:xfrm>
        </p:grpSpPr>
        <p:sp>
          <p:nvSpPr>
            <p:cNvPr id="20514" name="Oval 17"/>
            <p:cNvSpPr>
              <a:spLocks noChangeArrowheads="1"/>
            </p:cNvSpPr>
            <p:nvPr/>
          </p:nvSpPr>
          <p:spPr bwMode="blackWhite">
            <a:xfrm>
              <a:off x="4368" y="384"/>
              <a:ext cx="432" cy="432"/>
            </a:xfrm>
            <a:prstGeom prst="ellipse">
              <a:avLst/>
            </a:prstGeom>
            <a:gradFill rotWithShape="0">
              <a:gsLst>
                <a:gs pos="0">
                  <a:srgbClr val="CC9900"/>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515" name="Oval 18"/>
            <p:cNvSpPr>
              <a:spLocks noChangeArrowheads="1"/>
            </p:cNvSpPr>
            <p:nvPr/>
          </p:nvSpPr>
          <p:spPr bwMode="blackWhite">
            <a:xfrm>
              <a:off x="4032" y="384"/>
              <a:ext cx="432" cy="432"/>
            </a:xfrm>
            <a:prstGeom prst="ellipse">
              <a:avLst/>
            </a:prstGeom>
            <a:gradFill rotWithShape="0">
              <a:gsLst>
                <a:gs pos="0">
                  <a:srgbClr val="CC9900"/>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516" name="Oval 19"/>
            <p:cNvSpPr>
              <a:spLocks noChangeArrowheads="1"/>
            </p:cNvSpPr>
            <p:nvPr/>
          </p:nvSpPr>
          <p:spPr bwMode="blackWhite">
            <a:xfrm>
              <a:off x="3840" y="480"/>
              <a:ext cx="432" cy="432"/>
            </a:xfrm>
            <a:prstGeom prst="ellipse">
              <a:avLst/>
            </a:prstGeom>
            <a:gradFill rotWithShape="0">
              <a:gsLst>
                <a:gs pos="0">
                  <a:srgbClr val="CC9900"/>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517" name="Oval 20"/>
            <p:cNvSpPr>
              <a:spLocks noChangeArrowheads="1"/>
            </p:cNvSpPr>
            <p:nvPr/>
          </p:nvSpPr>
          <p:spPr bwMode="blackWhite">
            <a:xfrm>
              <a:off x="4224" y="480"/>
              <a:ext cx="432" cy="432"/>
            </a:xfrm>
            <a:prstGeom prst="ellipse">
              <a:avLst/>
            </a:prstGeom>
            <a:gradFill rotWithShape="0">
              <a:gsLst>
                <a:gs pos="0">
                  <a:srgbClr val="CC9900"/>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518" name="Oval 21"/>
            <p:cNvSpPr>
              <a:spLocks noChangeArrowheads="1"/>
            </p:cNvSpPr>
            <p:nvPr/>
          </p:nvSpPr>
          <p:spPr bwMode="blackWhite">
            <a:xfrm>
              <a:off x="4416" y="528"/>
              <a:ext cx="432" cy="432"/>
            </a:xfrm>
            <a:prstGeom prst="ellipse">
              <a:avLst/>
            </a:prstGeom>
            <a:gradFill rotWithShape="0">
              <a:gsLst>
                <a:gs pos="0">
                  <a:srgbClr val="CC9900"/>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519" name="Oval 22"/>
            <p:cNvSpPr>
              <a:spLocks noChangeArrowheads="1"/>
            </p:cNvSpPr>
            <p:nvPr/>
          </p:nvSpPr>
          <p:spPr bwMode="blackWhite">
            <a:xfrm>
              <a:off x="4368" y="720"/>
              <a:ext cx="432" cy="432"/>
            </a:xfrm>
            <a:prstGeom prst="ellipse">
              <a:avLst/>
            </a:prstGeom>
            <a:gradFill rotWithShape="0">
              <a:gsLst>
                <a:gs pos="0">
                  <a:srgbClr val="CC9900"/>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520" name="Oval 23"/>
            <p:cNvSpPr>
              <a:spLocks noChangeArrowheads="1"/>
            </p:cNvSpPr>
            <p:nvPr/>
          </p:nvSpPr>
          <p:spPr bwMode="blackWhite">
            <a:xfrm>
              <a:off x="4032" y="672"/>
              <a:ext cx="432" cy="432"/>
            </a:xfrm>
            <a:prstGeom prst="ellipse">
              <a:avLst/>
            </a:prstGeom>
            <a:gradFill rotWithShape="0">
              <a:gsLst>
                <a:gs pos="0">
                  <a:srgbClr val="CC9900"/>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521" name="Rectangle 24"/>
            <p:cNvSpPr>
              <a:spLocks noChangeArrowheads="1"/>
            </p:cNvSpPr>
            <p:nvPr/>
          </p:nvSpPr>
          <p:spPr bwMode="auto">
            <a:xfrm>
              <a:off x="4080" y="624"/>
              <a:ext cx="587" cy="230"/>
            </a:xfrm>
            <a:prstGeom prst="rect">
              <a:avLst/>
            </a:prstGeom>
            <a:noFill/>
            <a:ln w="9525">
              <a:noFill/>
              <a:miter lim="800000"/>
              <a:headEnd/>
              <a:tailEnd/>
            </a:ln>
          </p:spPr>
          <p:txBody>
            <a:bodyPr wrap="none" lIns="0" tIns="0" rIns="0" bIns="0">
              <a:spAutoFit/>
            </a:bodyPr>
            <a:lstStyle/>
            <a:p>
              <a:pPr algn="ctr"/>
              <a:r>
                <a:rPr lang="en-US" sz="2400" b="1">
                  <a:cs typeface="Arial" charset="0"/>
                </a:rPr>
                <a:t>Genes</a:t>
              </a:r>
              <a:endParaRPr lang="en-US" sz="2400">
                <a:cs typeface="Arial" charset="0"/>
              </a:endParaRPr>
            </a:p>
          </p:txBody>
        </p:sp>
      </p:grpSp>
      <p:cxnSp>
        <p:nvCxnSpPr>
          <p:cNvPr id="20493" name="AutoShape 25"/>
          <p:cNvCxnSpPr>
            <a:cxnSpLocks noChangeShapeType="1"/>
          </p:cNvCxnSpPr>
          <p:nvPr/>
        </p:nvCxnSpPr>
        <p:spPr bwMode="blackWhite">
          <a:xfrm rot="10800000" flipV="1">
            <a:off x="6629400" y="1447800"/>
            <a:ext cx="596900" cy="762000"/>
          </a:xfrm>
          <a:prstGeom prst="bentConnector2">
            <a:avLst/>
          </a:prstGeom>
          <a:noFill/>
          <a:ln w="19050">
            <a:solidFill>
              <a:srgbClr val="FFFF99"/>
            </a:solidFill>
            <a:miter lim="800000"/>
            <a:headEnd/>
            <a:tailEnd type="triangle" w="med" len="med"/>
          </a:ln>
        </p:spPr>
      </p:cxnSp>
      <p:grpSp>
        <p:nvGrpSpPr>
          <p:cNvPr id="20494" name="Group 26"/>
          <p:cNvGrpSpPr>
            <a:grpSpLocks/>
          </p:cNvGrpSpPr>
          <p:nvPr/>
        </p:nvGrpSpPr>
        <p:grpSpPr bwMode="auto">
          <a:xfrm>
            <a:off x="406400" y="990600"/>
            <a:ext cx="1422400" cy="1219200"/>
            <a:chOff x="192" y="672"/>
            <a:chExt cx="1008" cy="768"/>
          </a:xfrm>
        </p:grpSpPr>
        <p:sp>
          <p:nvSpPr>
            <p:cNvPr id="20506" name="Oval 27"/>
            <p:cNvSpPr>
              <a:spLocks noChangeArrowheads="1"/>
            </p:cNvSpPr>
            <p:nvPr/>
          </p:nvSpPr>
          <p:spPr bwMode="blackWhite">
            <a:xfrm>
              <a:off x="720" y="672"/>
              <a:ext cx="432" cy="432"/>
            </a:xfrm>
            <a:prstGeom prst="ellipse">
              <a:avLst/>
            </a:prstGeom>
            <a:gradFill rotWithShape="0">
              <a:gsLst>
                <a:gs pos="0">
                  <a:srgbClr val="CC9900"/>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507" name="Oval 28"/>
            <p:cNvSpPr>
              <a:spLocks noChangeArrowheads="1"/>
            </p:cNvSpPr>
            <p:nvPr/>
          </p:nvSpPr>
          <p:spPr bwMode="blackWhite">
            <a:xfrm>
              <a:off x="384" y="672"/>
              <a:ext cx="432" cy="432"/>
            </a:xfrm>
            <a:prstGeom prst="ellipse">
              <a:avLst/>
            </a:prstGeom>
            <a:gradFill rotWithShape="0">
              <a:gsLst>
                <a:gs pos="0">
                  <a:srgbClr val="CC9900"/>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508" name="Oval 29"/>
            <p:cNvSpPr>
              <a:spLocks noChangeArrowheads="1"/>
            </p:cNvSpPr>
            <p:nvPr/>
          </p:nvSpPr>
          <p:spPr bwMode="blackWhite">
            <a:xfrm>
              <a:off x="192" y="768"/>
              <a:ext cx="432" cy="432"/>
            </a:xfrm>
            <a:prstGeom prst="ellipse">
              <a:avLst/>
            </a:prstGeom>
            <a:gradFill rotWithShape="0">
              <a:gsLst>
                <a:gs pos="0">
                  <a:srgbClr val="CC9900"/>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509" name="Oval 30"/>
            <p:cNvSpPr>
              <a:spLocks noChangeArrowheads="1"/>
            </p:cNvSpPr>
            <p:nvPr/>
          </p:nvSpPr>
          <p:spPr bwMode="blackWhite">
            <a:xfrm>
              <a:off x="576" y="768"/>
              <a:ext cx="432" cy="432"/>
            </a:xfrm>
            <a:prstGeom prst="ellipse">
              <a:avLst/>
            </a:prstGeom>
            <a:gradFill rotWithShape="0">
              <a:gsLst>
                <a:gs pos="0">
                  <a:srgbClr val="CC9900"/>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510" name="Oval 31"/>
            <p:cNvSpPr>
              <a:spLocks noChangeArrowheads="1"/>
            </p:cNvSpPr>
            <p:nvPr/>
          </p:nvSpPr>
          <p:spPr bwMode="blackWhite">
            <a:xfrm>
              <a:off x="768" y="816"/>
              <a:ext cx="432" cy="432"/>
            </a:xfrm>
            <a:prstGeom prst="ellipse">
              <a:avLst/>
            </a:prstGeom>
            <a:gradFill rotWithShape="0">
              <a:gsLst>
                <a:gs pos="0">
                  <a:srgbClr val="CC9900"/>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511" name="Oval 32"/>
            <p:cNvSpPr>
              <a:spLocks noChangeArrowheads="1"/>
            </p:cNvSpPr>
            <p:nvPr/>
          </p:nvSpPr>
          <p:spPr bwMode="blackWhite">
            <a:xfrm>
              <a:off x="720" y="1008"/>
              <a:ext cx="432" cy="432"/>
            </a:xfrm>
            <a:prstGeom prst="ellipse">
              <a:avLst/>
            </a:prstGeom>
            <a:gradFill rotWithShape="0">
              <a:gsLst>
                <a:gs pos="0">
                  <a:srgbClr val="CC9900"/>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512" name="Oval 33"/>
            <p:cNvSpPr>
              <a:spLocks noChangeArrowheads="1"/>
            </p:cNvSpPr>
            <p:nvPr/>
          </p:nvSpPr>
          <p:spPr bwMode="blackWhite">
            <a:xfrm>
              <a:off x="384" y="960"/>
              <a:ext cx="432" cy="432"/>
            </a:xfrm>
            <a:prstGeom prst="ellipse">
              <a:avLst/>
            </a:prstGeom>
            <a:gradFill rotWithShape="0">
              <a:gsLst>
                <a:gs pos="0">
                  <a:srgbClr val="CC9900"/>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513" name="Rectangle 34"/>
            <p:cNvSpPr>
              <a:spLocks noChangeArrowheads="1"/>
            </p:cNvSpPr>
            <p:nvPr/>
          </p:nvSpPr>
          <p:spPr bwMode="auto">
            <a:xfrm>
              <a:off x="432" y="912"/>
              <a:ext cx="587" cy="230"/>
            </a:xfrm>
            <a:prstGeom prst="rect">
              <a:avLst/>
            </a:prstGeom>
            <a:noFill/>
            <a:ln w="9525">
              <a:noFill/>
              <a:miter lim="800000"/>
              <a:headEnd/>
              <a:tailEnd/>
            </a:ln>
          </p:spPr>
          <p:txBody>
            <a:bodyPr wrap="none" lIns="0" tIns="0" rIns="0" bIns="0">
              <a:spAutoFit/>
            </a:bodyPr>
            <a:lstStyle/>
            <a:p>
              <a:pPr algn="r"/>
              <a:r>
                <a:rPr lang="en-US" sz="2400" b="1">
                  <a:cs typeface="Arial" charset="0"/>
                </a:rPr>
                <a:t>Genes</a:t>
              </a:r>
              <a:endParaRPr lang="en-US" sz="2400">
                <a:cs typeface="Arial" charset="0"/>
              </a:endParaRPr>
            </a:p>
          </p:txBody>
        </p:sp>
      </p:grpSp>
      <p:grpSp>
        <p:nvGrpSpPr>
          <p:cNvPr id="20495" name="Group 35"/>
          <p:cNvGrpSpPr>
            <a:grpSpLocks/>
          </p:cNvGrpSpPr>
          <p:nvPr/>
        </p:nvGrpSpPr>
        <p:grpSpPr bwMode="auto">
          <a:xfrm>
            <a:off x="5961063" y="4800600"/>
            <a:ext cx="947737" cy="990600"/>
            <a:chOff x="1680" y="2688"/>
            <a:chExt cx="672" cy="624"/>
          </a:xfrm>
        </p:grpSpPr>
        <p:sp>
          <p:nvSpPr>
            <p:cNvPr id="20504" name="Oval 36"/>
            <p:cNvSpPr>
              <a:spLocks noChangeArrowheads="1"/>
            </p:cNvSpPr>
            <p:nvPr/>
          </p:nvSpPr>
          <p:spPr bwMode="blackWhite">
            <a:xfrm>
              <a:off x="1680" y="2688"/>
              <a:ext cx="672" cy="624"/>
            </a:xfrm>
            <a:prstGeom prst="ellipse">
              <a:avLst/>
            </a:prstGeom>
            <a:gradFill rotWithShape="0">
              <a:gsLst>
                <a:gs pos="0">
                  <a:srgbClr val="0099FF"/>
                </a:gs>
                <a:gs pos="100000">
                  <a:schemeClr val="bg2"/>
                </a:gs>
              </a:gsLst>
              <a:path path="shape">
                <a:fillToRect l="50000" t="50000" r="50000" b="50000"/>
              </a:path>
            </a:gradFill>
            <a:ln w="25400">
              <a:noFill/>
              <a:round/>
              <a:headEnd type="none" w="sm" len="sm"/>
              <a:tailEnd type="none" w="sm" len="sm"/>
            </a:ln>
          </p:spPr>
          <p:txBody>
            <a:bodyPr anchor="ctr">
              <a:spAutoFit/>
            </a:bodyPr>
            <a:lstStyle/>
            <a:p>
              <a:endParaRPr lang="en-US"/>
            </a:p>
          </p:txBody>
        </p:sp>
        <p:sp>
          <p:nvSpPr>
            <p:cNvPr id="20505" name="Rectangle 37"/>
            <p:cNvSpPr>
              <a:spLocks noChangeArrowheads="1"/>
            </p:cNvSpPr>
            <p:nvPr/>
          </p:nvSpPr>
          <p:spPr bwMode="auto">
            <a:xfrm>
              <a:off x="1857" y="2909"/>
              <a:ext cx="319" cy="230"/>
            </a:xfrm>
            <a:prstGeom prst="rect">
              <a:avLst/>
            </a:prstGeom>
            <a:noFill/>
            <a:ln w="9525">
              <a:noFill/>
              <a:miter lim="800000"/>
              <a:headEnd/>
              <a:tailEnd/>
            </a:ln>
          </p:spPr>
          <p:txBody>
            <a:bodyPr wrap="none" lIns="0" tIns="0" rIns="0" bIns="0">
              <a:spAutoFit/>
            </a:bodyPr>
            <a:lstStyle/>
            <a:p>
              <a:r>
                <a:rPr lang="en-US" sz="2400" b="1">
                  <a:cs typeface="Arial" charset="0"/>
                </a:rPr>
                <a:t>IGT</a:t>
              </a:r>
              <a:endParaRPr lang="en-US" sz="2400">
                <a:cs typeface="Arial" charset="0"/>
              </a:endParaRPr>
            </a:p>
          </p:txBody>
        </p:sp>
      </p:grpSp>
      <p:sp>
        <p:nvSpPr>
          <p:cNvPr id="20496" name="Line 38"/>
          <p:cNvSpPr>
            <a:spLocks noChangeShapeType="1"/>
          </p:cNvSpPr>
          <p:nvPr/>
        </p:nvSpPr>
        <p:spPr bwMode="blackWhite">
          <a:xfrm>
            <a:off x="2709863" y="1524000"/>
            <a:ext cx="0" cy="609600"/>
          </a:xfrm>
          <a:prstGeom prst="line">
            <a:avLst/>
          </a:prstGeom>
          <a:noFill/>
          <a:ln w="19050">
            <a:solidFill>
              <a:schemeClr val="accent1"/>
            </a:solidFill>
            <a:round/>
            <a:headEnd type="none" w="sm" len="sm"/>
            <a:tailEnd type="triangle" w="med" len="med"/>
          </a:ln>
        </p:spPr>
        <p:txBody>
          <a:bodyPr anchor="ctr">
            <a:spAutoFit/>
          </a:bodyPr>
          <a:lstStyle/>
          <a:p>
            <a:endParaRPr lang="en-US"/>
          </a:p>
        </p:txBody>
      </p:sp>
      <p:sp>
        <p:nvSpPr>
          <p:cNvPr id="20497" name="Line 39"/>
          <p:cNvSpPr>
            <a:spLocks noChangeShapeType="1"/>
          </p:cNvSpPr>
          <p:nvPr/>
        </p:nvSpPr>
        <p:spPr bwMode="auto">
          <a:xfrm flipV="1">
            <a:off x="6434138" y="3429000"/>
            <a:ext cx="3175" cy="1431925"/>
          </a:xfrm>
          <a:prstGeom prst="line">
            <a:avLst/>
          </a:prstGeom>
          <a:noFill/>
          <a:ln w="19050">
            <a:solidFill>
              <a:srgbClr val="FFFF99"/>
            </a:solidFill>
            <a:round/>
            <a:headEnd type="triangle" w="med" len="med"/>
            <a:tailEnd/>
          </a:ln>
        </p:spPr>
        <p:txBody>
          <a:bodyPr/>
          <a:lstStyle/>
          <a:p>
            <a:endParaRPr lang="en-US"/>
          </a:p>
        </p:txBody>
      </p:sp>
      <p:sp>
        <p:nvSpPr>
          <p:cNvPr id="11282" name="Rectangle 40"/>
          <p:cNvSpPr>
            <a:spLocks noGrp="1" noChangeArrowheads="1"/>
          </p:cNvSpPr>
          <p:nvPr>
            <p:ph type="title"/>
          </p:nvPr>
        </p:nvSpPr>
        <p:spPr>
          <a:xfrm>
            <a:off x="685800" y="228600"/>
            <a:ext cx="8077200" cy="457200"/>
          </a:xfrm>
        </p:spPr>
        <p:txBody>
          <a:bodyPr/>
          <a:lstStyle/>
          <a:p>
            <a:pPr eaLnBrk="1" hangingPunct="1">
              <a:defRPr/>
            </a:pPr>
            <a:r>
              <a:rPr lang="en-US" sz="3000" b="1" smtClean="0">
                <a:solidFill>
                  <a:srgbClr val="FFFF00"/>
                </a:solidFill>
                <a:effectLst>
                  <a:outerShdw blurRad="38100" dist="38100" dir="2700000" algn="tl">
                    <a:srgbClr val="000000"/>
                  </a:outerShdw>
                </a:effectLst>
                <a:latin typeface="Elephant" pitchFamily="18" charset="0"/>
              </a:rPr>
              <a:t>Type 2 Diabetes:  A Dual Defect Disease</a:t>
            </a:r>
          </a:p>
        </p:txBody>
      </p:sp>
      <p:sp>
        <p:nvSpPr>
          <p:cNvPr id="20499" name="Line 41"/>
          <p:cNvSpPr>
            <a:spLocks noChangeShapeType="1"/>
          </p:cNvSpPr>
          <p:nvPr/>
        </p:nvSpPr>
        <p:spPr bwMode="blackWhite">
          <a:xfrm flipH="1">
            <a:off x="1970088" y="1524000"/>
            <a:ext cx="744537" cy="0"/>
          </a:xfrm>
          <a:prstGeom prst="line">
            <a:avLst/>
          </a:prstGeom>
          <a:noFill/>
          <a:ln w="19050">
            <a:solidFill>
              <a:schemeClr val="accent1"/>
            </a:solidFill>
            <a:round/>
            <a:headEnd type="none" w="sm" len="sm"/>
            <a:tailEnd type="none" w="sm" len="sm"/>
          </a:ln>
        </p:spPr>
        <p:txBody>
          <a:bodyPr anchor="ctr">
            <a:spAutoFit/>
          </a:bodyPr>
          <a:lstStyle/>
          <a:p>
            <a:endParaRPr lang="en-US"/>
          </a:p>
        </p:txBody>
      </p:sp>
      <p:sp>
        <p:nvSpPr>
          <p:cNvPr id="20500" name="Line 42"/>
          <p:cNvSpPr>
            <a:spLocks noChangeShapeType="1"/>
          </p:cNvSpPr>
          <p:nvPr/>
        </p:nvSpPr>
        <p:spPr bwMode="blackWhite">
          <a:xfrm rot="16200000" flipH="1">
            <a:off x="2978944" y="5971381"/>
            <a:ext cx="0" cy="541338"/>
          </a:xfrm>
          <a:prstGeom prst="line">
            <a:avLst/>
          </a:prstGeom>
          <a:noFill/>
          <a:ln w="19050">
            <a:solidFill>
              <a:schemeClr val="accent1"/>
            </a:solidFill>
            <a:round/>
            <a:headEnd type="none" w="sm" len="sm"/>
            <a:tailEnd type="triangle" w="med" len="med"/>
          </a:ln>
        </p:spPr>
        <p:txBody>
          <a:bodyPr anchor="ctr">
            <a:spAutoFit/>
          </a:bodyPr>
          <a:lstStyle/>
          <a:p>
            <a:endParaRPr lang="en-US"/>
          </a:p>
        </p:txBody>
      </p:sp>
      <p:sp>
        <p:nvSpPr>
          <p:cNvPr id="20501" name="Line 43"/>
          <p:cNvSpPr>
            <a:spLocks noChangeShapeType="1"/>
          </p:cNvSpPr>
          <p:nvPr/>
        </p:nvSpPr>
        <p:spPr bwMode="blackWhite">
          <a:xfrm rot="-5400000">
            <a:off x="2403475" y="5929313"/>
            <a:ext cx="609600" cy="0"/>
          </a:xfrm>
          <a:prstGeom prst="line">
            <a:avLst/>
          </a:prstGeom>
          <a:noFill/>
          <a:ln w="19050">
            <a:solidFill>
              <a:schemeClr val="accent1"/>
            </a:solidFill>
            <a:round/>
            <a:headEnd type="none" w="sm" len="sm"/>
            <a:tailEnd type="none" w="sm" len="sm"/>
          </a:ln>
        </p:spPr>
        <p:txBody>
          <a:bodyPr anchor="ctr">
            <a:spAutoFit/>
          </a:bodyPr>
          <a:lstStyle/>
          <a:p>
            <a:endParaRPr lang="en-US"/>
          </a:p>
        </p:txBody>
      </p:sp>
      <p:sp>
        <p:nvSpPr>
          <p:cNvPr id="20502" name="Line 44"/>
          <p:cNvSpPr>
            <a:spLocks noChangeShapeType="1"/>
          </p:cNvSpPr>
          <p:nvPr/>
        </p:nvSpPr>
        <p:spPr bwMode="blackWhite">
          <a:xfrm rot="5400000">
            <a:off x="6150769" y="5971381"/>
            <a:ext cx="0" cy="541338"/>
          </a:xfrm>
          <a:prstGeom prst="line">
            <a:avLst/>
          </a:prstGeom>
          <a:noFill/>
          <a:ln w="19050">
            <a:solidFill>
              <a:schemeClr val="accent1"/>
            </a:solidFill>
            <a:round/>
            <a:headEnd type="none" w="sm" len="sm"/>
            <a:tailEnd type="triangle" w="med" len="med"/>
          </a:ln>
        </p:spPr>
        <p:txBody>
          <a:bodyPr anchor="ctr">
            <a:spAutoFit/>
          </a:bodyPr>
          <a:lstStyle/>
          <a:p>
            <a:endParaRPr lang="en-US"/>
          </a:p>
        </p:txBody>
      </p:sp>
      <p:sp>
        <p:nvSpPr>
          <p:cNvPr id="20503" name="Line 45"/>
          <p:cNvSpPr>
            <a:spLocks noChangeShapeType="1"/>
          </p:cNvSpPr>
          <p:nvPr/>
        </p:nvSpPr>
        <p:spPr bwMode="blackWhite">
          <a:xfrm rot="5400000" flipH="1">
            <a:off x="6116638" y="5929313"/>
            <a:ext cx="609600" cy="0"/>
          </a:xfrm>
          <a:prstGeom prst="line">
            <a:avLst/>
          </a:prstGeom>
          <a:noFill/>
          <a:ln w="19050">
            <a:solidFill>
              <a:schemeClr val="accent1"/>
            </a:solidFill>
            <a:round/>
            <a:headEnd type="none" w="sm" len="sm"/>
            <a:tailEnd type="none" w="sm" len="sm"/>
          </a:ln>
        </p:spPr>
        <p:txBody>
          <a:bodyPr anchor="ctr">
            <a:spAutoFit/>
          </a:bodyPr>
          <a:lstStyle/>
          <a:p>
            <a:endParaRPr lang="en-US"/>
          </a:p>
        </p:txBody>
      </p:sp>
    </p:spTree>
  </p:cSld>
  <p:clrMapOvr>
    <a:masterClrMapping/>
  </p:clrMapOvr>
  <p:transition spd="med">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bwMode="auto">
          <a:xfrm>
            <a:off x="0" y="674688"/>
            <a:ext cx="9144000" cy="539750"/>
          </a:xfrm>
          <a:noFill/>
          <a:ln>
            <a:miter lim="800000"/>
            <a:headEnd/>
            <a:tailEnd/>
          </a:ln>
        </p:spPr>
        <p:txBody>
          <a:bodyPr vert="horz" wrap="square" lIns="91440" tIns="45720" rIns="91440" bIns="45720" numCol="1" anchor="t" anchorCtr="0" compatLnSpc="1">
            <a:prstTxWarp prst="textNoShape">
              <a:avLst/>
            </a:prstTxWarp>
          </a:bodyPr>
          <a:lstStyle/>
          <a:p>
            <a:r>
              <a:rPr lang="en-US" sz="2800" b="1" smtClean="0">
                <a:solidFill>
                  <a:srgbClr val="FF9933"/>
                </a:solidFill>
                <a:latin typeface="Tahoma" pitchFamily="34" charset="0"/>
              </a:rPr>
              <a:t>IN CONCLUSION</a:t>
            </a:r>
          </a:p>
        </p:txBody>
      </p:sp>
      <p:sp>
        <p:nvSpPr>
          <p:cNvPr id="1273859" name="Rectangle 3"/>
          <p:cNvSpPr>
            <a:spLocks noGrp="1" noChangeArrowheads="1"/>
          </p:cNvSpPr>
          <p:nvPr>
            <p:ph type="subTitle" idx="1"/>
          </p:nvPr>
        </p:nvSpPr>
        <p:spPr bwMode="auto">
          <a:xfrm>
            <a:off x="442913" y="1435100"/>
            <a:ext cx="8701087" cy="4852988"/>
          </a:xfrm>
          <a:ln>
            <a:miter lim="800000"/>
            <a:headEnd/>
            <a:tailEnd/>
          </a:ln>
        </p:spPr>
        <p:txBody>
          <a:bodyPr vert="horz" wrap="square" lIns="91440" tIns="45720" rIns="91440" bIns="45720" numCol="1" anchor="t" anchorCtr="0" compatLnSpc="1">
            <a:prstTxWarp prst="textNoShape">
              <a:avLst/>
            </a:prstTxWarp>
          </a:bodyPr>
          <a:lstStyle/>
          <a:p>
            <a:pPr algn="l">
              <a:lnSpc>
                <a:spcPct val="80000"/>
              </a:lnSpc>
              <a:buFont typeface="Wingdings" pitchFamily="2" charset="2"/>
              <a:buChar char="v"/>
              <a:defRPr/>
            </a:pPr>
            <a:r>
              <a:rPr lang="en-US" sz="2400" b="1" dirty="0" smtClean="0">
                <a:solidFill>
                  <a:schemeClr val="bg1"/>
                </a:solidFill>
                <a:effectLst>
                  <a:outerShdw blurRad="38100" dist="38100" dir="2700000" algn="tl">
                    <a:srgbClr val="000000"/>
                  </a:outerShdw>
                </a:effectLst>
                <a:latin typeface="Tahoma" pitchFamily="34" charset="0"/>
              </a:rPr>
              <a:t> Uncomplicated type 2 diabetic patients can fast safely during Ramadan</a:t>
            </a:r>
          </a:p>
          <a:p>
            <a:pPr algn="l">
              <a:lnSpc>
                <a:spcPct val="80000"/>
              </a:lnSpc>
              <a:buFont typeface="Wingdings" pitchFamily="2" charset="2"/>
              <a:buNone/>
              <a:defRPr/>
            </a:pPr>
            <a:endParaRPr lang="en-US" sz="2400" b="1" dirty="0" smtClean="0">
              <a:solidFill>
                <a:schemeClr val="bg1"/>
              </a:solidFill>
              <a:effectLst>
                <a:outerShdw blurRad="38100" dist="38100" dir="2700000" algn="tl">
                  <a:srgbClr val="000000"/>
                </a:outerShdw>
              </a:effectLst>
              <a:latin typeface="Tahoma" pitchFamily="34" charset="0"/>
            </a:endParaRPr>
          </a:p>
          <a:p>
            <a:pPr algn="l">
              <a:lnSpc>
                <a:spcPct val="80000"/>
              </a:lnSpc>
              <a:buFont typeface="Wingdings" pitchFamily="2" charset="2"/>
              <a:buChar char="v"/>
              <a:defRPr/>
            </a:pPr>
            <a:r>
              <a:rPr lang="en-US" sz="2400" b="1" dirty="0" smtClean="0">
                <a:solidFill>
                  <a:schemeClr val="bg1"/>
                </a:solidFill>
                <a:effectLst>
                  <a:outerShdw blurRad="38100" dist="38100" dir="2700000" algn="tl">
                    <a:srgbClr val="000000"/>
                  </a:outerShdw>
                </a:effectLst>
                <a:latin typeface="Tahoma" pitchFamily="34" charset="0"/>
              </a:rPr>
              <a:t> Pre-Ramadan counseling is very important to prevent diabetic complications during fasting</a:t>
            </a:r>
          </a:p>
          <a:p>
            <a:pPr algn="l">
              <a:lnSpc>
                <a:spcPct val="80000"/>
              </a:lnSpc>
              <a:buFont typeface="Wingdings" pitchFamily="2" charset="2"/>
              <a:buNone/>
              <a:defRPr/>
            </a:pPr>
            <a:endParaRPr lang="en-US" sz="2400" b="1" dirty="0" smtClean="0">
              <a:solidFill>
                <a:schemeClr val="bg1"/>
              </a:solidFill>
              <a:effectLst>
                <a:outerShdw blurRad="38100" dist="38100" dir="2700000" algn="tl">
                  <a:srgbClr val="000000"/>
                </a:outerShdw>
              </a:effectLst>
              <a:latin typeface="Tahoma" pitchFamily="34" charset="0"/>
            </a:endParaRPr>
          </a:p>
          <a:p>
            <a:pPr algn="l">
              <a:lnSpc>
                <a:spcPct val="80000"/>
              </a:lnSpc>
              <a:buFont typeface="Wingdings" pitchFamily="2" charset="2"/>
              <a:buChar char="v"/>
              <a:defRPr/>
            </a:pPr>
            <a:r>
              <a:rPr lang="en-US" sz="2400" b="1" dirty="0" smtClean="0">
                <a:solidFill>
                  <a:schemeClr val="bg1"/>
                </a:solidFill>
                <a:effectLst>
                  <a:outerShdw blurRad="38100" dist="38100" dir="2700000" algn="tl">
                    <a:srgbClr val="000000"/>
                  </a:outerShdw>
                </a:effectLst>
                <a:latin typeface="Tahoma" pitchFamily="34" charset="0"/>
              </a:rPr>
              <a:t> Fasting along with regular prayer have been proved to aid in better control of diabetes</a:t>
            </a:r>
          </a:p>
          <a:p>
            <a:pPr algn="l">
              <a:lnSpc>
                <a:spcPct val="80000"/>
              </a:lnSpc>
              <a:buFont typeface="Wingdings" pitchFamily="2" charset="2"/>
              <a:buNone/>
              <a:defRPr/>
            </a:pPr>
            <a:endParaRPr lang="en-US" sz="2400" b="1" dirty="0" smtClean="0">
              <a:solidFill>
                <a:schemeClr val="bg1"/>
              </a:solidFill>
              <a:effectLst>
                <a:outerShdw blurRad="38100" dist="38100" dir="2700000" algn="tl">
                  <a:srgbClr val="000000"/>
                </a:outerShdw>
              </a:effectLst>
              <a:latin typeface="Tahoma" pitchFamily="34" charset="0"/>
            </a:endParaRPr>
          </a:p>
          <a:p>
            <a:pPr algn="l">
              <a:lnSpc>
                <a:spcPct val="80000"/>
              </a:lnSpc>
              <a:buFont typeface="Wingdings" pitchFamily="2" charset="2"/>
              <a:buChar char="v"/>
              <a:defRPr/>
            </a:pPr>
            <a:r>
              <a:rPr lang="en-US" sz="2400" b="1" dirty="0" smtClean="0">
                <a:solidFill>
                  <a:schemeClr val="bg1"/>
                </a:solidFill>
                <a:effectLst>
                  <a:outerShdw blurRad="38100" dist="38100" dir="2700000" algn="tl">
                    <a:srgbClr val="000000"/>
                  </a:outerShdw>
                </a:effectLst>
                <a:latin typeface="Tahoma" pitchFamily="34" charset="0"/>
              </a:rPr>
              <a:t> Selection of suitable OAD and BG monitoring can significantly reduce risks associated with fasting</a:t>
            </a:r>
          </a:p>
          <a:p>
            <a:pPr algn="l">
              <a:lnSpc>
                <a:spcPct val="80000"/>
              </a:lnSpc>
              <a:buFont typeface="Wingdings" pitchFamily="2" charset="2"/>
              <a:buNone/>
              <a:defRPr/>
            </a:pPr>
            <a:endParaRPr lang="en-US" sz="2400" b="1" dirty="0" smtClean="0">
              <a:solidFill>
                <a:schemeClr val="bg1"/>
              </a:solidFill>
              <a:effectLst>
                <a:outerShdw blurRad="38100" dist="38100" dir="2700000" algn="tl">
                  <a:srgbClr val="000000"/>
                </a:outerShdw>
              </a:effectLst>
              <a:latin typeface="Tahoma" pitchFamily="34" charset="0"/>
            </a:endParaRPr>
          </a:p>
          <a:p>
            <a:pPr algn="l">
              <a:lnSpc>
                <a:spcPct val="80000"/>
              </a:lnSpc>
              <a:buFont typeface="Wingdings" pitchFamily="2" charset="2"/>
              <a:buChar char="v"/>
              <a:defRPr/>
            </a:pPr>
            <a:r>
              <a:rPr lang="en-US" sz="2400" b="1" dirty="0" smtClean="0">
                <a:solidFill>
                  <a:schemeClr val="bg1"/>
                </a:solidFill>
                <a:effectLst>
                  <a:outerShdw blurRad="38100" dist="38100" dir="2700000" algn="tl">
                    <a:srgbClr val="000000"/>
                  </a:outerShdw>
                </a:effectLst>
                <a:latin typeface="Tahoma" pitchFamily="34" charset="0"/>
              </a:rPr>
              <a:t> As per clinical evidences </a:t>
            </a:r>
            <a:r>
              <a:rPr lang="en-US" sz="2400" b="1" dirty="0" err="1" smtClean="0">
                <a:solidFill>
                  <a:schemeClr val="bg1"/>
                </a:solidFill>
                <a:effectLst>
                  <a:outerShdw blurRad="38100" dist="38100" dir="2700000" algn="tl">
                    <a:srgbClr val="000000"/>
                  </a:outerShdw>
                </a:effectLst>
                <a:latin typeface="Tahoma" pitchFamily="34" charset="0"/>
              </a:rPr>
              <a:t>Gliclazide</a:t>
            </a:r>
            <a:r>
              <a:rPr lang="en-US" sz="2400" b="1" dirty="0" smtClean="0">
                <a:solidFill>
                  <a:schemeClr val="bg1"/>
                </a:solidFill>
                <a:effectLst>
                  <a:outerShdw blurRad="38100" dist="38100" dir="2700000" algn="tl">
                    <a:srgbClr val="000000"/>
                  </a:outerShdw>
                </a:effectLst>
                <a:latin typeface="Tahoma" pitchFamily="34" charset="0"/>
              </a:rPr>
              <a:t> MR maintains tight </a:t>
            </a:r>
            <a:r>
              <a:rPr lang="en-US" sz="2400" b="1" dirty="0" err="1" smtClean="0">
                <a:solidFill>
                  <a:schemeClr val="bg1"/>
                </a:solidFill>
                <a:effectLst>
                  <a:outerShdw blurRad="38100" dist="38100" dir="2700000" algn="tl">
                    <a:srgbClr val="000000"/>
                  </a:outerShdw>
                </a:effectLst>
                <a:latin typeface="Tahoma" pitchFamily="34" charset="0"/>
              </a:rPr>
              <a:t>glycemic</a:t>
            </a:r>
            <a:r>
              <a:rPr lang="en-US" sz="2400" b="1" dirty="0" smtClean="0">
                <a:solidFill>
                  <a:schemeClr val="bg1"/>
                </a:solidFill>
                <a:effectLst>
                  <a:outerShdw blurRad="38100" dist="38100" dir="2700000" algn="tl">
                    <a:srgbClr val="000000"/>
                  </a:outerShdw>
                </a:effectLst>
                <a:latin typeface="Tahoma" pitchFamily="34" charset="0"/>
              </a:rPr>
              <a:t> control, safely during Ramadan</a:t>
            </a:r>
          </a:p>
        </p:txBody>
      </p:sp>
    </p:spTree>
  </p:cSld>
  <p:clrMapOvr>
    <a:masterClrMapping/>
  </p:clrMapOvr>
  <p:transition>
    <p:strips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1510" name="Rectangle 6"/>
          <p:cNvSpPr>
            <a:spLocks noChangeArrowheads="1"/>
          </p:cNvSpPr>
          <p:nvPr/>
        </p:nvSpPr>
        <p:spPr bwMode="auto">
          <a:xfrm>
            <a:off x="0" y="2867025"/>
            <a:ext cx="9144000" cy="752475"/>
          </a:xfrm>
          <a:prstGeom prst="rect">
            <a:avLst/>
          </a:prstGeom>
          <a:noFill/>
          <a:ln w="9525">
            <a:noFill/>
            <a:miter lim="800000"/>
            <a:headEnd/>
            <a:tailEnd/>
          </a:ln>
        </p:spPr>
        <p:txBody>
          <a:bodyPr/>
          <a:lstStyle/>
          <a:p>
            <a:pPr>
              <a:defRPr/>
            </a:pPr>
            <a:r>
              <a:rPr lang="en-US" sz="4000" b="1">
                <a:solidFill>
                  <a:srgbClr val="FF9933"/>
                </a:solidFill>
                <a:effectLst>
                  <a:outerShdw blurRad="38100" dist="38100" dir="2700000" algn="tl">
                    <a:srgbClr val="000000"/>
                  </a:outerShdw>
                </a:effectLst>
                <a:latin typeface="Book Antiqua" pitchFamily="18" charset="0"/>
              </a:rPr>
              <a:t>		THANK YOU</a:t>
            </a:r>
          </a:p>
        </p:txBody>
      </p:sp>
      <p:pic>
        <p:nvPicPr>
          <p:cNvPr id="72707" name="Picture 12" descr="ramadan%20mubarak%20"/>
          <p:cNvPicPr>
            <a:picLocks noChangeAspect="1" noChangeArrowheads="1"/>
          </p:cNvPicPr>
          <p:nvPr/>
        </p:nvPicPr>
        <p:blipFill>
          <a:blip r:embed="rId3"/>
          <a:srcRect/>
          <a:stretch>
            <a:fillRect/>
          </a:stretch>
        </p:blipFill>
        <p:spPr bwMode="auto">
          <a:xfrm>
            <a:off x="5773738" y="1863725"/>
            <a:ext cx="2825750" cy="380047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73088" y="2665413"/>
            <a:ext cx="1085850" cy="641350"/>
          </a:xfrm>
          <a:prstGeom prst="rect">
            <a:avLst/>
          </a:prstGeom>
          <a:noFill/>
          <a:ln w="9525">
            <a:noFill/>
            <a:miter lim="800000"/>
            <a:headEnd/>
            <a:tailEnd/>
          </a:ln>
        </p:spPr>
        <p:txBody>
          <a:bodyPr wrap="none" lIns="92075" tIns="46038" rIns="92075" bIns="46038">
            <a:spAutoFit/>
          </a:bodyPr>
          <a:lstStyle/>
          <a:p>
            <a:pPr algn="ctr"/>
            <a:r>
              <a:rPr lang="en-US" sz="1800" b="1">
                <a:solidFill>
                  <a:srgbClr val="FFFFFF"/>
                </a:solidFill>
                <a:cs typeface="Arial" charset="0"/>
              </a:rPr>
              <a:t>Glucose</a:t>
            </a:r>
          </a:p>
          <a:p>
            <a:pPr algn="ctr"/>
            <a:r>
              <a:rPr lang="en-US" sz="1800" b="1">
                <a:solidFill>
                  <a:srgbClr val="FFFFFF"/>
                </a:solidFill>
                <a:cs typeface="Arial" charset="0"/>
              </a:rPr>
              <a:t>(mg/dL)</a:t>
            </a:r>
          </a:p>
        </p:txBody>
      </p:sp>
      <p:sp>
        <p:nvSpPr>
          <p:cNvPr id="21507" name="Rectangle 3"/>
          <p:cNvSpPr>
            <a:spLocks noChangeArrowheads="1"/>
          </p:cNvSpPr>
          <p:nvPr/>
        </p:nvSpPr>
        <p:spPr bwMode="blackWhite">
          <a:xfrm>
            <a:off x="2200275" y="2028825"/>
            <a:ext cx="5743575" cy="1755775"/>
          </a:xfrm>
          <a:prstGeom prst="rect">
            <a:avLst/>
          </a:prstGeom>
          <a:noFill/>
          <a:ln w="12700">
            <a:solidFill>
              <a:srgbClr val="FFFFFF"/>
            </a:solidFill>
            <a:miter lim="800000"/>
            <a:headEnd/>
            <a:tailEnd/>
          </a:ln>
        </p:spPr>
        <p:txBody>
          <a:bodyPr wrap="none" anchor="ctr"/>
          <a:lstStyle/>
          <a:p>
            <a:endParaRPr lang="en-US"/>
          </a:p>
        </p:txBody>
      </p:sp>
      <p:sp>
        <p:nvSpPr>
          <p:cNvPr id="21508" name="Line 4"/>
          <p:cNvSpPr>
            <a:spLocks noChangeShapeType="1"/>
          </p:cNvSpPr>
          <p:nvPr/>
        </p:nvSpPr>
        <p:spPr bwMode="auto">
          <a:xfrm flipV="1">
            <a:off x="2827338" y="5621338"/>
            <a:ext cx="1587" cy="74612"/>
          </a:xfrm>
          <a:prstGeom prst="line">
            <a:avLst/>
          </a:prstGeom>
          <a:noFill/>
          <a:ln w="12700">
            <a:solidFill>
              <a:srgbClr val="FFFFFF"/>
            </a:solidFill>
            <a:round/>
            <a:headEnd/>
            <a:tailEnd/>
          </a:ln>
        </p:spPr>
        <p:txBody>
          <a:bodyPr/>
          <a:lstStyle/>
          <a:p>
            <a:endParaRPr lang="en-US"/>
          </a:p>
        </p:txBody>
      </p:sp>
      <p:sp>
        <p:nvSpPr>
          <p:cNvPr id="21509" name="Line 5"/>
          <p:cNvSpPr>
            <a:spLocks noChangeShapeType="1"/>
          </p:cNvSpPr>
          <p:nvPr/>
        </p:nvSpPr>
        <p:spPr bwMode="auto">
          <a:xfrm flipV="1">
            <a:off x="3448050" y="5621338"/>
            <a:ext cx="1588" cy="74612"/>
          </a:xfrm>
          <a:prstGeom prst="line">
            <a:avLst/>
          </a:prstGeom>
          <a:noFill/>
          <a:ln w="12700">
            <a:solidFill>
              <a:srgbClr val="FFFFFF"/>
            </a:solidFill>
            <a:round/>
            <a:headEnd/>
            <a:tailEnd/>
          </a:ln>
        </p:spPr>
        <p:txBody>
          <a:bodyPr/>
          <a:lstStyle/>
          <a:p>
            <a:endParaRPr lang="en-US"/>
          </a:p>
        </p:txBody>
      </p:sp>
      <p:sp>
        <p:nvSpPr>
          <p:cNvPr id="21510" name="Line 6"/>
          <p:cNvSpPr>
            <a:spLocks noChangeShapeType="1"/>
          </p:cNvSpPr>
          <p:nvPr/>
        </p:nvSpPr>
        <p:spPr bwMode="auto">
          <a:xfrm flipV="1">
            <a:off x="4081463" y="5621338"/>
            <a:ext cx="1587" cy="74612"/>
          </a:xfrm>
          <a:prstGeom prst="line">
            <a:avLst/>
          </a:prstGeom>
          <a:noFill/>
          <a:ln w="12700">
            <a:solidFill>
              <a:srgbClr val="FFFFFF"/>
            </a:solidFill>
            <a:round/>
            <a:headEnd/>
            <a:tailEnd/>
          </a:ln>
        </p:spPr>
        <p:txBody>
          <a:bodyPr/>
          <a:lstStyle/>
          <a:p>
            <a:endParaRPr lang="en-US"/>
          </a:p>
        </p:txBody>
      </p:sp>
      <p:sp>
        <p:nvSpPr>
          <p:cNvPr id="21511" name="Line 7"/>
          <p:cNvSpPr>
            <a:spLocks noChangeShapeType="1"/>
          </p:cNvSpPr>
          <p:nvPr/>
        </p:nvSpPr>
        <p:spPr bwMode="auto">
          <a:xfrm flipV="1">
            <a:off x="4702175" y="5621338"/>
            <a:ext cx="1588" cy="74612"/>
          </a:xfrm>
          <a:prstGeom prst="line">
            <a:avLst/>
          </a:prstGeom>
          <a:noFill/>
          <a:ln w="12700">
            <a:solidFill>
              <a:srgbClr val="FFFFFF"/>
            </a:solidFill>
            <a:round/>
            <a:headEnd/>
            <a:tailEnd/>
          </a:ln>
        </p:spPr>
        <p:txBody>
          <a:bodyPr/>
          <a:lstStyle/>
          <a:p>
            <a:endParaRPr lang="en-US"/>
          </a:p>
        </p:txBody>
      </p:sp>
      <p:sp>
        <p:nvSpPr>
          <p:cNvPr id="21512" name="Line 8"/>
          <p:cNvSpPr>
            <a:spLocks noChangeShapeType="1"/>
          </p:cNvSpPr>
          <p:nvPr/>
        </p:nvSpPr>
        <p:spPr bwMode="auto">
          <a:xfrm flipV="1">
            <a:off x="5334000" y="5621338"/>
            <a:ext cx="1588" cy="74612"/>
          </a:xfrm>
          <a:prstGeom prst="line">
            <a:avLst/>
          </a:prstGeom>
          <a:noFill/>
          <a:ln w="12700">
            <a:solidFill>
              <a:srgbClr val="FFFFFF"/>
            </a:solidFill>
            <a:round/>
            <a:headEnd/>
            <a:tailEnd/>
          </a:ln>
        </p:spPr>
        <p:txBody>
          <a:bodyPr/>
          <a:lstStyle/>
          <a:p>
            <a:endParaRPr lang="en-US"/>
          </a:p>
        </p:txBody>
      </p:sp>
      <p:sp>
        <p:nvSpPr>
          <p:cNvPr id="21513" name="Line 9"/>
          <p:cNvSpPr>
            <a:spLocks noChangeShapeType="1"/>
          </p:cNvSpPr>
          <p:nvPr/>
        </p:nvSpPr>
        <p:spPr bwMode="auto">
          <a:xfrm flipV="1">
            <a:off x="5954713" y="5621338"/>
            <a:ext cx="1587" cy="74612"/>
          </a:xfrm>
          <a:prstGeom prst="line">
            <a:avLst/>
          </a:prstGeom>
          <a:noFill/>
          <a:ln w="12700">
            <a:solidFill>
              <a:srgbClr val="FFFFFF"/>
            </a:solidFill>
            <a:round/>
            <a:headEnd/>
            <a:tailEnd/>
          </a:ln>
        </p:spPr>
        <p:txBody>
          <a:bodyPr/>
          <a:lstStyle/>
          <a:p>
            <a:endParaRPr lang="en-US"/>
          </a:p>
        </p:txBody>
      </p:sp>
      <p:sp>
        <p:nvSpPr>
          <p:cNvPr id="21514" name="Line 10"/>
          <p:cNvSpPr>
            <a:spLocks noChangeShapeType="1"/>
          </p:cNvSpPr>
          <p:nvPr/>
        </p:nvSpPr>
        <p:spPr bwMode="auto">
          <a:xfrm flipV="1">
            <a:off x="6588125" y="5621338"/>
            <a:ext cx="1588" cy="74612"/>
          </a:xfrm>
          <a:prstGeom prst="line">
            <a:avLst/>
          </a:prstGeom>
          <a:noFill/>
          <a:ln w="12700">
            <a:solidFill>
              <a:srgbClr val="FFFFFF"/>
            </a:solidFill>
            <a:round/>
            <a:headEnd/>
            <a:tailEnd/>
          </a:ln>
        </p:spPr>
        <p:txBody>
          <a:bodyPr/>
          <a:lstStyle/>
          <a:p>
            <a:endParaRPr lang="en-US"/>
          </a:p>
        </p:txBody>
      </p:sp>
      <p:sp>
        <p:nvSpPr>
          <p:cNvPr id="21515" name="Line 11"/>
          <p:cNvSpPr>
            <a:spLocks noChangeShapeType="1"/>
          </p:cNvSpPr>
          <p:nvPr/>
        </p:nvSpPr>
        <p:spPr bwMode="auto">
          <a:xfrm flipV="1">
            <a:off x="7207250" y="5621338"/>
            <a:ext cx="1588" cy="74612"/>
          </a:xfrm>
          <a:prstGeom prst="line">
            <a:avLst/>
          </a:prstGeom>
          <a:noFill/>
          <a:ln w="12700">
            <a:solidFill>
              <a:srgbClr val="FFFFFF"/>
            </a:solidFill>
            <a:round/>
            <a:headEnd/>
            <a:tailEnd/>
          </a:ln>
        </p:spPr>
        <p:txBody>
          <a:bodyPr/>
          <a:lstStyle/>
          <a:p>
            <a:endParaRPr lang="en-US"/>
          </a:p>
        </p:txBody>
      </p:sp>
      <p:sp>
        <p:nvSpPr>
          <p:cNvPr id="21516" name="Line 12"/>
          <p:cNvSpPr>
            <a:spLocks noChangeShapeType="1"/>
          </p:cNvSpPr>
          <p:nvPr/>
        </p:nvSpPr>
        <p:spPr bwMode="auto">
          <a:xfrm flipV="1">
            <a:off x="7839075" y="5621338"/>
            <a:ext cx="1588" cy="74612"/>
          </a:xfrm>
          <a:prstGeom prst="line">
            <a:avLst/>
          </a:prstGeom>
          <a:noFill/>
          <a:ln w="12700">
            <a:solidFill>
              <a:srgbClr val="FFFFFF"/>
            </a:solidFill>
            <a:round/>
            <a:headEnd/>
            <a:tailEnd/>
          </a:ln>
        </p:spPr>
        <p:txBody>
          <a:bodyPr/>
          <a:lstStyle/>
          <a:p>
            <a:endParaRPr lang="en-US"/>
          </a:p>
        </p:txBody>
      </p:sp>
      <p:sp>
        <p:nvSpPr>
          <p:cNvPr id="21517" name="Rectangle 13"/>
          <p:cNvSpPr>
            <a:spLocks noChangeArrowheads="1"/>
          </p:cNvSpPr>
          <p:nvPr/>
        </p:nvSpPr>
        <p:spPr bwMode="auto">
          <a:xfrm>
            <a:off x="1855788" y="3660775"/>
            <a:ext cx="344487" cy="212725"/>
          </a:xfrm>
          <a:prstGeom prst="rect">
            <a:avLst/>
          </a:prstGeom>
          <a:noFill/>
          <a:ln w="9525">
            <a:noFill/>
            <a:miter lim="800000"/>
            <a:headEnd/>
            <a:tailEnd/>
          </a:ln>
        </p:spPr>
        <p:txBody>
          <a:bodyPr wrap="none" lIns="0" tIns="0" rIns="0" bIns="0">
            <a:spAutoFit/>
          </a:bodyPr>
          <a:lstStyle/>
          <a:p>
            <a:pPr algn="r"/>
            <a:r>
              <a:rPr lang="en-US" sz="1400" b="1">
                <a:solidFill>
                  <a:srgbClr val="FFFFFF"/>
                </a:solidFill>
                <a:cs typeface="Arial" charset="0"/>
              </a:rPr>
              <a:t>50 –</a:t>
            </a:r>
          </a:p>
        </p:txBody>
      </p:sp>
      <p:sp>
        <p:nvSpPr>
          <p:cNvPr id="21518" name="Rectangle 14"/>
          <p:cNvSpPr>
            <a:spLocks noChangeArrowheads="1"/>
          </p:cNvSpPr>
          <p:nvPr/>
        </p:nvSpPr>
        <p:spPr bwMode="auto">
          <a:xfrm>
            <a:off x="1757363" y="3389313"/>
            <a:ext cx="442912" cy="212725"/>
          </a:xfrm>
          <a:prstGeom prst="rect">
            <a:avLst/>
          </a:prstGeom>
          <a:noFill/>
          <a:ln w="9525">
            <a:noFill/>
            <a:miter lim="800000"/>
            <a:headEnd/>
            <a:tailEnd/>
          </a:ln>
        </p:spPr>
        <p:txBody>
          <a:bodyPr wrap="none" lIns="0" tIns="0" rIns="0" bIns="0">
            <a:spAutoFit/>
          </a:bodyPr>
          <a:lstStyle/>
          <a:p>
            <a:pPr algn="r"/>
            <a:r>
              <a:rPr lang="en-US" sz="1400" b="1">
                <a:solidFill>
                  <a:srgbClr val="FFFFFF"/>
                </a:solidFill>
                <a:cs typeface="Arial" charset="0"/>
              </a:rPr>
              <a:t>100 –</a:t>
            </a:r>
          </a:p>
        </p:txBody>
      </p:sp>
      <p:sp>
        <p:nvSpPr>
          <p:cNvPr id="21519" name="Rectangle 15"/>
          <p:cNvSpPr>
            <a:spLocks noChangeArrowheads="1"/>
          </p:cNvSpPr>
          <p:nvPr/>
        </p:nvSpPr>
        <p:spPr bwMode="auto">
          <a:xfrm>
            <a:off x="1757363" y="3117850"/>
            <a:ext cx="442912" cy="212725"/>
          </a:xfrm>
          <a:prstGeom prst="rect">
            <a:avLst/>
          </a:prstGeom>
          <a:noFill/>
          <a:ln w="9525">
            <a:noFill/>
            <a:miter lim="800000"/>
            <a:headEnd/>
            <a:tailEnd/>
          </a:ln>
        </p:spPr>
        <p:txBody>
          <a:bodyPr wrap="none" lIns="0" tIns="0" rIns="0" bIns="0">
            <a:spAutoFit/>
          </a:bodyPr>
          <a:lstStyle/>
          <a:p>
            <a:pPr algn="r"/>
            <a:r>
              <a:rPr lang="en-US" sz="1400" b="1">
                <a:solidFill>
                  <a:srgbClr val="FFFFFF"/>
                </a:solidFill>
                <a:cs typeface="Arial" charset="0"/>
              </a:rPr>
              <a:t>150 –</a:t>
            </a:r>
          </a:p>
        </p:txBody>
      </p:sp>
      <p:sp>
        <p:nvSpPr>
          <p:cNvPr id="21520" name="Rectangle 16"/>
          <p:cNvSpPr>
            <a:spLocks noChangeArrowheads="1"/>
          </p:cNvSpPr>
          <p:nvPr/>
        </p:nvSpPr>
        <p:spPr bwMode="auto">
          <a:xfrm>
            <a:off x="1757363" y="2846388"/>
            <a:ext cx="442912" cy="212725"/>
          </a:xfrm>
          <a:prstGeom prst="rect">
            <a:avLst/>
          </a:prstGeom>
          <a:noFill/>
          <a:ln w="9525">
            <a:noFill/>
            <a:miter lim="800000"/>
            <a:headEnd/>
            <a:tailEnd/>
          </a:ln>
        </p:spPr>
        <p:txBody>
          <a:bodyPr wrap="none" lIns="0" tIns="0" rIns="0" bIns="0">
            <a:spAutoFit/>
          </a:bodyPr>
          <a:lstStyle/>
          <a:p>
            <a:pPr algn="r"/>
            <a:r>
              <a:rPr lang="en-US" sz="1400" b="1">
                <a:solidFill>
                  <a:srgbClr val="FFFFFF"/>
                </a:solidFill>
                <a:cs typeface="Arial" charset="0"/>
              </a:rPr>
              <a:t>200 –</a:t>
            </a:r>
          </a:p>
        </p:txBody>
      </p:sp>
      <p:sp>
        <p:nvSpPr>
          <p:cNvPr id="21521" name="Rectangle 17"/>
          <p:cNvSpPr>
            <a:spLocks noChangeArrowheads="1"/>
          </p:cNvSpPr>
          <p:nvPr/>
        </p:nvSpPr>
        <p:spPr bwMode="auto">
          <a:xfrm>
            <a:off x="1757363" y="2562225"/>
            <a:ext cx="442912" cy="212725"/>
          </a:xfrm>
          <a:prstGeom prst="rect">
            <a:avLst/>
          </a:prstGeom>
          <a:noFill/>
          <a:ln w="9525">
            <a:noFill/>
            <a:miter lim="800000"/>
            <a:headEnd/>
            <a:tailEnd/>
          </a:ln>
        </p:spPr>
        <p:txBody>
          <a:bodyPr wrap="none" lIns="0" tIns="0" rIns="0" bIns="0">
            <a:spAutoFit/>
          </a:bodyPr>
          <a:lstStyle/>
          <a:p>
            <a:pPr algn="r"/>
            <a:r>
              <a:rPr lang="en-US" sz="1400" b="1">
                <a:solidFill>
                  <a:srgbClr val="FFFFFF"/>
                </a:solidFill>
                <a:cs typeface="Arial" charset="0"/>
              </a:rPr>
              <a:t>250 –</a:t>
            </a:r>
          </a:p>
        </p:txBody>
      </p:sp>
      <p:sp>
        <p:nvSpPr>
          <p:cNvPr id="21522" name="Rectangle 18"/>
          <p:cNvSpPr>
            <a:spLocks noChangeArrowheads="1"/>
          </p:cNvSpPr>
          <p:nvPr/>
        </p:nvSpPr>
        <p:spPr bwMode="auto">
          <a:xfrm>
            <a:off x="1757363" y="2290763"/>
            <a:ext cx="442912" cy="212725"/>
          </a:xfrm>
          <a:prstGeom prst="rect">
            <a:avLst/>
          </a:prstGeom>
          <a:noFill/>
          <a:ln w="9525">
            <a:noFill/>
            <a:miter lim="800000"/>
            <a:headEnd/>
            <a:tailEnd/>
          </a:ln>
        </p:spPr>
        <p:txBody>
          <a:bodyPr wrap="none" lIns="0" tIns="0" rIns="0" bIns="0">
            <a:spAutoFit/>
          </a:bodyPr>
          <a:lstStyle/>
          <a:p>
            <a:pPr algn="r"/>
            <a:r>
              <a:rPr lang="en-US" sz="1400" b="1">
                <a:solidFill>
                  <a:srgbClr val="FFFFFF"/>
                </a:solidFill>
                <a:cs typeface="Arial" charset="0"/>
              </a:rPr>
              <a:t>300 –</a:t>
            </a:r>
          </a:p>
        </p:txBody>
      </p:sp>
      <p:sp>
        <p:nvSpPr>
          <p:cNvPr id="21523" name="Rectangle 19"/>
          <p:cNvSpPr>
            <a:spLocks noChangeArrowheads="1"/>
          </p:cNvSpPr>
          <p:nvPr/>
        </p:nvSpPr>
        <p:spPr bwMode="auto">
          <a:xfrm>
            <a:off x="1757363" y="2017713"/>
            <a:ext cx="442912" cy="212725"/>
          </a:xfrm>
          <a:prstGeom prst="rect">
            <a:avLst/>
          </a:prstGeom>
          <a:noFill/>
          <a:ln w="9525">
            <a:noFill/>
            <a:miter lim="800000"/>
            <a:headEnd/>
            <a:tailEnd/>
          </a:ln>
        </p:spPr>
        <p:txBody>
          <a:bodyPr wrap="none" lIns="0" tIns="0" rIns="0" bIns="0">
            <a:spAutoFit/>
          </a:bodyPr>
          <a:lstStyle/>
          <a:p>
            <a:pPr algn="r"/>
            <a:r>
              <a:rPr lang="en-US" sz="1400" b="1">
                <a:solidFill>
                  <a:srgbClr val="FFFFFF"/>
                </a:solidFill>
                <a:cs typeface="Arial" charset="0"/>
              </a:rPr>
              <a:t>350 –</a:t>
            </a:r>
          </a:p>
        </p:txBody>
      </p:sp>
      <p:sp>
        <p:nvSpPr>
          <p:cNvPr id="21524" name="Rectangle 20"/>
          <p:cNvSpPr>
            <a:spLocks noChangeArrowheads="1"/>
          </p:cNvSpPr>
          <p:nvPr/>
        </p:nvSpPr>
        <p:spPr bwMode="auto">
          <a:xfrm>
            <a:off x="1954213" y="5491163"/>
            <a:ext cx="246062" cy="212725"/>
          </a:xfrm>
          <a:prstGeom prst="rect">
            <a:avLst/>
          </a:prstGeom>
          <a:noFill/>
          <a:ln w="9525">
            <a:noFill/>
            <a:miter lim="800000"/>
            <a:headEnd/>
            <a:tailEnd/>
          </a:ln>
        </p:spPr>
        <p:txBody>
          <a:bodyPr wrap="none" lIns="0" tIns="0" rIns="0" bIns="0">
            <a:spAutoFit/>
          </a:bodyPr>
          <a:lstStyle/>
          <a:p>
            <a:pPr algn="r"/>
            <a:r>
              <a:rPr lang="en-US" sz="1400" b="1">
                <a:solidFill>
                  <a:srgbClr val="FFFFFF"/>
                </a:solidFill>
                <a:cs typeface="Arial" charset="0"/>
              </a:rPr>
              <a:t>0 –</a:t>
            </a:r>
          </a:p>
        </p:txBody>
      </p:sp>
      <p:sp>
        <p:nvSpPr>
          <p:cNvPr id="21525" name="Rectangle 21"/>
          <p:cNvSpPr>
            <a:spLocks noChangeArrowheads="1"/>
          </p:cNvSpPr>
          <p:nvPr/>
        </p:nvSpPr>
        <p:spPr bwMode="auto">
          <a:xfrm>
            <a:off x="1855788" y="5191125"/>
            <a:ext cx="344487" cy="212725"/>
          </a:xfrm>
          <a:prstGeom prst="rect">
            <a:avLst/>
          </a:prstGeom>
          <a:noFill/>
          <a:ln w="9525">
            <a:noFill/>
            <a:miter lim="800000"/>
            <a:headEnd/>
            <a:tailEnd/>
          </a:ln>
        </p:spPr>
        <p:txBody>
          <a:bodyPr wrap="none" lIns="0" tIns="0" rIns="0" bIns="0">
            <a:spAutoFit/>
          </a:bodyPr>
          <a:lstStyle/>
          <a:p>
            <a:pPr algn="r"/>
            <a:r>
              <a:rPr lang="en-US" sz="1400" b="1">
                <a:solidFill>
                  <a:srgbClr val="FFFFFF"/>
                </a:solidFill>
                <a:cs typeface="Arial" charset="0"/>
              </a:rPr>
              <a:t>50 –</a:t>
            </a:r>
          </a:p>
        </p:txBody>
      </p:sp>
      <p:sp>
        <p:nvSpPr>
          <p:cNvPr id="21526" name="Rectangle 22"/>
          <p:cNvSpPr>
            <a:spLocks noChangeArrowheads="1"/>
          </p:cNvSpPr>
          <p:nvPr/>
        </p:nvSpPr>
        <p:spPr bwMode="auto">
          <a:xfrm>
            <a:off x="1757363" y="4892675"/>
            <a:ext cx="442912" cy="212725"/>
          </a:xfrm>
          <a:prstGeom prst="rect">
            <a:avLst/>
          </a:prstGeom>
          <a:noFill/>
          <a:ln w="9525">
            <a:noFill/>
            <a:miter lim="800000"/>
            <a:headEnd/>
            <a:tailEnd/>
          </a:ln>
        </p:spPr>
        <p:txBody>
          <a:bodyPr wrap="none" lIns="0" tIns="0" rIns="0" bIns="0">
            <a:spAutoFit/>
          </a:bodyPr>
          <a:lstStyle/>
          <a:p>
            <a:pPr algn="r"/>
            <a:r>
              <a:rPr lang="en-US" sz="1400" b="1">
                <a:solidFill>
                  <a:srgbClr val="FFFFFF"/>
                </a:solidFill>
                <a:cs typeface="Arial" charset="0"/>
              </a:rPr>
              <a:t>100 –</a:t>
            </a:r>
          </a:p>
        </p:txBody>
      </p:sp>
      <p:sp>
        <p:nvSpPr>
          <p:cNvPr id="21527" name="Rectangle 23"/>
          <p:cNvSpPr>
            <a:spLocks noChangeArrowheads="1"/>
          </p:cNvSpPr>
          <p:nvPr/>
        </p:nvSpPr>
        <p:spPr bwMode="auto">
          <a:xfrm>
            <a:off x="1757363" y="4594225"/>
            <a:ext cx="442912" cy="212725"/>
          </a:xfrm>
          <a:prstGeom prst="rect">
            <a:avLst/>
          </a:prstGeom>
          <a:noFill/>
          <a:ln w="9525">
            <a:noFill/>
            <a:miter lim="800000"/>
            <a:headEnd/>
            <a:tailEnd/>
          </a:ln>
        </p:spPr>
        <p:txBody>
          <a:bodyPr wrap="none" lIns="0" tIns="0" rIns="0" bIns="0">
            <a:spAutoFit/>
          </a:bodyPr>
          <a:lstStyle/>
          <a:p>
            <a:pPr algn="r"/>
            <a:r>
              <a:rPr lang="en-US" sz="1400" b="1">
                <a:solidFill>
                  <a:srgbClr val="FFFFFF"/>
                </a:solidFill>
                <a:cs typeface="Arial" charset="0"/>
              </a:rPr>
              <a:t>150 –</a:t>
            </a:r>
          </a:p>
        </p:txBody>
      </p:sp>
      <p:sp>
        <p:nvSpPr>
          <p:cNvPr id="21528" name="Rectangle 24"/>
          <p:cNvSpPr>
            <a:spLocks noChangeArrowheads="1"/>
          </p:cNvSpPr>
          <p:nvPr/>
        </p:nvSpPr>
        <p:spPr bwMode="auto">
          <a:xfrm>
            <a:off x="1757363" y="4295775"/>
            <a:ext cx="442912" cy="212725"/>
          </a:xfrm>
          <a:prstGeom prst="rect">
            <a:avLst/>
          </a:prstGeom>
          <a:noFill/>
          <a:ln w="9525">
            <a:noFill/>
            <a:miter lim="800000"/>
            <a:headEnd/>
            <a:tailEnd/>
          </a:ln>
        </p:spPr>
        <p:txBody>
          <a:bodyPr wrap="none" lIns="0" tIns="0" rIns="0" bIns="0">
            <a:spAutoFit/>
          </a:bodyPr>
          <a:lstStyle/>
          <a:p>
            <a:pPr algn="r"/>
            <a:r>
              <a:rPr lang="en-US" sz="1400" b="1">
                <a:solidFill>
                  <a:srgbClr val="FFFFFF"/>
                </a:solidFill>
                <a:cs typeface="Arial" charset="0"/>
              </a:rPr>
              <a:t>200 –</a:t>
            </a:r>
          </a:p>
        </p:txBody>
      </p:sp>
      <p:sp>
        <p:nvSpPr>
          <p:cNvPr id="21529" name="Rectangle 25"/>
          <p:cNvSpPr>
            <a:spLocks noChangeArrowheads="1"/>
          </p:cNvSpPr>
          <p:nvPr/>
        </p:nvSpPr>
        <p:spPr bwMode="auto">
          <a:xfrm>
            <a:off x="1757363" y="3997325"/>
            <a:ext cx="442912" cy="212725"/>
          </a:xfrm>
          <a:prstGeom prst="rect">
            <a:avLst/>
          </a:prstGeom>
          <a:noFill/>
          <a:ln w="9525">
            <a:noFill/>
            <a:miter lim="800000"/>
            <a:headEnd/>
            <a:tailEnd/>
          </a:ln>
        </p:spPr>
        <p:txBody>
          <a:bodyPr wrap="none" lIns="0" tIns="0" rIns="0" bIns="0">
            <a:spAutoFit/>
          </a:bodyPr>
          <a:lstStyle/>
          <a:p>
            <a:pPr algn="r"/>
            <a:r>
              <a:rPr lang="en-US" sz="1400" b="1">
                <a:solidFill>
                  <a:srgbClr val="FFFFFF"/>
                </a:solidFill>
                <a:cs typeface="Arial" charset="0"/>
              </a:rPr>
              <a:t>250 –</a:t>
            </a:r>
          </a:p>
        </p:txBody>
      </p:sp>
      <p:sp>
        <p:nvSpPr>
          <p:cNvPr id="21530" name="Rectangle 26"/>
          <p:cNvSpPr>
            <a:spLocks noChangeArrowheads="1"/>
          </p:cNvSpPr>
          <p:nvPr/>
        </p:nvSpPr>
        <p:spPr bwMode="auto">
          <a:xfrm>
            <a:off x="2698750" y="5767388"/>
            <a:ext cx="255588" cy="212725"/>
          </a:xfrm>
          <a:prstGeom prst="rect">
            <a:avLst/>
          </a:prstGeom>
          <a:noFill/>
          <a:ln w="9525">
            <a:noFill/>
            <a:miter lim="800000"/>
            <a:headEnd/>
            <a:tailEnd/>
          </a:ln>
        </p:spPr>
        <p:txBody>
          <a:bodyPr wrap="none" lIns="0" tIns="0" rIns="0" bIns="0">
            <a:spAutoFit/>
          </a:bodyPr>
          <a:lstStyle/>
          <a:p>
            <a:pPr algn="ctr"/>
            <a:r>
              <a:rPr lang="en-US" sz="1400" b="1">
                <a:solidFill>
                  <a:srgbClr val="FFFFFF"/>
                </a:solidFill>
                <a:cs typeface="Arial" charset="0"/>
              </a:rPr>
              <a:t>-10</a:t>
            </a:r>
          </a:p>
        </p:txBody>
      </p:sp>
      <p:sp>
        <p:nvSpPr>
          <p:cNvPr id="21531" name="Rectangle 27"/>
          <p:cNvSpPr>
            <a:spLocks noChangeArrowheads="1"/>
          </p:cNvSpPr>
          <p:nvPr/>
        </p:nvSpPr>
        <p:spPr bwMode="auto">
          <a:xfrm>
            <a:off x="3362325" y="5767388"/>
            <a:ext cx="157163" cy="212725"/>
          </a:xfrm>
          <a:prstGeom prst="rect">
            <a:avLst/>
          </a:prstGeom>
          <a:noFill/>
          <a:ln w="9525">
            <a:noFill/>
            <a:miter lim="800000"/>
            <a:headEnd/>
            <a:tailEnd/>
          </a:ln>
        </p:spPr>
        <p:txBody>
          <a:bodyPr wrap="none" lIns="0" tIns="0" rIns="0" bIns="0">
            <a:spAutoFit/>
          </a:bodyPr>
          <a:lstStyle/>
          <a:p>
            <a:pPr algn="ctr"/>
            <a:r>
              <a:rPr lang="en-US" sz="1400" b="1">
                <a:solidFill>
                  <a:srgbClr val="FFFFFF"/>
                </a:solidFill>
                <a:cs typeface="Arial" charset="0"/>
              </a:rPr>
              <a:t>-5</a:t>
            </a:r>
          </a:p>
        </p:txBody>
      </p:sp>
      <p:sp>
        <p:nvSpPr>
          <p:cNvPr id="21532" name="Rectangle 28"/>
          <p:cNvSpPr>
            <a:spLocks noChangeArrowheads="1"/>
          </p:cNvSpPr>
          <p:nvPr/>
        </p:nvSpPr>
        <p:spPr bwMode="auto">
          <a:xfrm>
            <a:off x="4068763" y="5767388"/>
            <a:ext cx="98425" cy="212725"/>
          </a:xfrm>
          <a:prstGeom prst="rect">
            <a:avLst/>
          </a:prstGeom>
          <a:noFill/>
          <a:ln w="9525">
            <a:noFill/>
            <a:miter lim="800000"/>
            <a:headEnd/>
            <a:tailEnd/>
          </a:ln>
        </p:spPr>
        <p:txBody>
          <a:bodyPr wrap="none" lIns="0" tIns="0" rIns="0" bIns="0">
            <a:spAutoFit/>
          </a:bodyPr>
          <a:lstStyle/>
          <a:p>
            <a:pPr algn="ctr"/>
            <a:r>
              <a:rPr lang="en-US" sz="1400" b="1">
                <a:solidFill>
                  <a:srgbClr val="FFFFFF"/>
                </a:solidFill>
                <a:cs typeface="Arial" charset="0"/>
              </a:rPr>
              <a:t>0</a:t>
            </a:r>
          </a:p>
        </p:txBody>
      </p:sp>
      <p:sp>
        <p:nvSpPr>
          <p:cNvPr id="21533" name="Rectangle 29"/>
          <p:cNvSpPr>
            <a:spLocks noChangeArrowheads="1"/>
          </p:cNvSpPr>
          <p:nvPr/>
        </p:nvSpPr>
        <p:spPr bwMode="auto">
          <a:xfrm>
            <a:off x="4646613" y="5767388"/>
            <a:ext cx="98425" cy="212725"/>
          </a:xfrm>
          <a:prstGeom prst="rect">
            <a:avLst/>
          </a:prstGeom>
          <a:noFill/>
          <a:ln w="9525">
            <a:noFill/>
            <a:miter lim="800000"/>
            <a:headEnd/>
            <a:tailEnd/>
          </a:ln>
        </p:spPr>
        <p:txBody>
          <a:bodyPr wrap="none" lIns="0" tIns="0" rIns="0" bIns="0">
            <a:spAutoFit/>
          </a:bodyPr>
          <a:lstStyle/>
          <a:p>
            <a:pPr algn="ctr"/>
            <a:r>
              <a:rPr lang="en-US" sz="1400" b="1">
                <a:solidFill>
                  <a:srgbClr val="FFFFFF"/>
                </a:solidFill>
                <a:cs typeface="Arial" charset="0"/>
              </a:rPr>
              <a:t>5</a:t>
            </a:r>
          </a:p>
        </p:txBody>
      </p:sp>
      <p:sp>
        <p:nvSpPr>
          <p:cNvPr id="21534" name="Rectangle 30"/>
          <p:cNvSpPr>
            <a:spLocks noChangeArrowheads="1"/>
          </p:cNvSpPr>
          <p:nvPr/>
        </p:nvSpPr>
        <p:spPr bwMode="auto">
          <a:xfrm>
            <a:off x="5218113" y="5767388"/>
            <a:ext cx="196850" cy="212725"/>
          </a:xfrm>
          <a:prstGeom prst="rect">
            <a:avLst/>
          </a:prstGeom>
          <a:noFill/>
          <a:ln w="9525">
            <a:noFill/>
            <a:miter lim="800000"/>
            <a:headEnd/>
            <a:tailEnd/>
          </a:ln>
        </p:spPr>
        <p:txBody>
          <a:bodyPr wrap="none" lIns="0" tIns="0" rIns="0" bIns="0">
            <a:spAutoFit/>
          </a:bodyPr>
          <a:lstStyle/>
          <a:p>
            <a:pPr algn="ctr"/>
            <a:r>
              <a:rPr lang="en-US" sz="1400" b="1">
                <a:solidFill>
                  <a:srgbClr val="FFFFFF"/>
                </a:solidFill>
                <a:cs typeface="Arial" charset="0"/>
              </a:rPr>
              <a:t>10</a:t>
            </a:r>
          </a:p>
        </p:txBody>
      </p:sp>
      <p:sp>
        <p:nvSpPr>
          <p:cNvPr id="21535" name="Rectangle 31"/>
          <p:cNvSpPr>
            <a:spLocks noChangeArrowheads="1"/>
          </p:cNvSpPr>
          <p:nvPr/>
        </p:nvSpPr>
        <p:spPr bwMode="auto">
          <a:xfrm>
            <a:off x="5838825" y="5767388"/>
            <a:ext cx="196850" cy="212725"/>
          </a:xfrm>
          <a:prstGeom prst="rect">
            <a:avLst/>
          </a:prstGeom>
          <a:noFill/>
          <a:ln w="9525">
            <a:noFill/>
            <a:miter lim="800000"/>
            <a:headEnd/>
            <a:tailEnd/>
          </a:ln>
        </p:spPr>
        <p:txBody>
          <a:bodyPr wrap="none" lIns="0" tIns="0" rIns="0" bIns="0">
            <a:spAutoFit/>
          </a:bodyPr>
          <a:lstStyle/>
          <a:p>
            <a:pPr algn="ctr"/>
            <a:r>
              <a:rPr lang="en-US" sz="1400" b="1">
                <a:solidFill>
                  <a:srgbClr val="FFFFFF"/>
                </a:solidFill>
                <a:cs typeface="Arial" charset="0"/>
              </a:rPr>
              <a:t>15</a:t>
            </a:r>
          </a:p>
        </p:txBody>
      </p:sp>
      <p:sp>
        <p:nvSpPr>
          <p:cNvPr id="21536" name="Rectangle 32"/>
          <p:cNvSpPr>
            <a:spLocks noChangeArrowheads="1"/>
          </p:cNvSpPr>
          <p:nvPr/>
        </p:nvSpPr>
        <p:spPr bwMode="auto">
          <a:xfrm>
            <a:off x="6461125" y="5767388"/>
            <a:ext cx="196850" cy="212725"/>
          </a:xfrm>
          <a:prstGeom prst="rect">
            <a:avLst/>
          </a:prstGeom>
          <a:noFill/>
          <a:ln w="9525">
            <a:noFill/>
            <a:miter lim="800000"/>
            <a:headEnd/>
            <a:tailEnd/>
          </a:ln>
        </p:spPr>
        <p:txBody>
          <a:bodyPr wrap="none" lIns="0" tIns="0" rIns="0" bIns="0">
            <a:spAutoFit/>
          </a:bodyPr>
          <a:lstStyle/>
          <a:p>
            <a:pPr algn="ctr"/>
            <a:r>
              <a:rPr lang="en-US" sz="1400" b="1">
                <a:solidFill>
                  <a:srgbClr val="FFFFFF"/>
                </a:solidFill>
                <a:cs typeface="Arial" charset="0"/>
              </a:rPr>
              <a:t>20</a:t>
            </a:r>
          </a:p>
        </p:txBody>
      </p:sp>
      <p:sp>
        <p:nvSpPr>
          <p:cNvPr id="21537" name="Rectangle 33"/>
          <p:cNvSpPr>
            <a:spLocks noChangeArrowheads="1"/>
          </p:cNvSpPr>
          <p:nvPr/>
        </p:nvSpPr>
        <p:spPr bwMode="auto">
          <a:xfrm>
            <a:off x="7092950" y="5767388"/>
            <a:ext cx="196850" cy="212725"/>
          </a:xfrm>
          <a:prstGeom prst="rect">
            <a:avLst/>
          </a:prstGeom>
          <a:noFill/>
          <a:ln w="9525">
            <a:noFill/>
            <a:miter lim="800000"/>
            <a:headEnd/>
            <a:tailEnd/>
          </a:ln>
        </p:spPr>
        <p:txBody>
          <a:bodyPr wrap="none" lIns="0" tIns="0" rIns="0" bIns="0">
            <a:spAutoFit/>
          </a:bodyPr>
          <a:lstStyle/>
          <a:p>
            <a:pPr algn="ctr"/>
            <a:r>
              <a:rPr lang="en-US" sz="1400" b="1">
                <a:solidFill>
                  <a:srgbClr val="FFFFFF"/>
                </a:solidFill>
                <a:cs typeface="Arial" charset="0"/>
              </a:rPr>
              <a:t>25</a:t>
            </a:r>
          </a:p>
        </p:txBody>
      </p:sp>
      <p:sp>
        <p:nvSpPr>
          <p:cNvPr id="21538" name="Rectangle 34"/>
          <p:cNvSpPr>
            <a:spLocks noChangeArrowheads="1"/>
          </p:cNvSpPr>
          <p:nvPr/>
        </p:nvSpPr>
        <p:spPr bwMode="auto">
          <a:xfrm>
            <a:off x="7712075" y="5767388"/>
            <a:ext cx="196850" cy="212725"/>
          </a:xfrm>
          <a:prstGeom prst="rect">
            <a:avLst/>
          </a:prstGeom>
          <a:noFill/>
          <a:ln w="9525">
            <a:noFill/>
            <a:miter lim="800000"/>
            <a:headEnd/>
            <a:tailEnd/>
          </a:ln>
        </p:spPr>
        <p:txBody>
          <a:bodyPr wrap="none" lIns="0" tIns="0" rIns="0" bIns="0">
            <a:spAutoFit/>
          </a:bodyPr>
          <a:lstStyle/>
          <a:p>
            <a:pPr algn="ctr"/>
            <a:r>
              <a:rPr lang="en-US" sz="1400" b="1">
                <a:solidFill>
                  <a:srgbClr val="FFFFFF"/>
                </a:solidFill>
                <a:cs typeface="Arial" charset="0"/>
              </a:rPr>
              <a:t>30</a:t>
            </a:r>
          </a:p>
        </p:txBody>
      </p:sp>
      <p:sp>
        <p:nvSpPr>
          <p:cNvPr id="21539" name="Rectangle 35"/>
          <p:cNvSpPr>
            <a:spLocks noChangeArrowheads="1"/>
          </p:cNvSpPr>
          <p:nvPr/>
        </p:nvSpPr>
        <p:spPr bwMode="auto">
          <a:xfrm>
            <a:off x="3759200" y="5957888"/>
            <a:ext cx="2574925" cy="366712"/>
          </a:xfrm>
          <a:prstGeom prst="rect">
            <a:avLst/>
          </a:prstGeom>
          <a:noFill/>
          <a:ln w="9525">
            <a:noFill/>
            <a:miter lim="800000"/>
            <a:headEnd/>
            <a:tailEnd/>
          </a:ln>
        </p:spPr>
        <p:txBody>
          <a:bodyPr lIns="92075" tIns="46038" rIns="92075" bIns="46038">
            <a:spAutoFit/>
          </a:bodyPr>
          <a:lstStyle/>
          <a:p>
            <a:pPr algn="ctr"/>
            <a:r>
              <a:rPr lang="en-US" sz="1800" b="1">
                <a:solidFill>
                  <a:srgbClr val="FFFFFF"/>
                </a:solidFill>
                <a:cs typeface="Arial" charset="0"/>
              </a:rPr>
              <a:t>Years of Diabetes</a:t>
            </a:r>
          </a:p>
        </p:txBody>
      </p:sp>
      <p:sp>
        <p:nvSpPr>
          <p:cNvPr id="21540" name="Rectangle 37"/>
          <p:cNvSpPr>
            <a:spLocks noChangeArrowheads="1"/>
          </p:cNvSpPr>
          <p:nvPr/>
        </p:nvSpPr>
        <p:spPr bwMode="auto">
          <a:xfrm>
            <a:off x="541338" y="4313238"/>
            <a:ext cx="1149350" cy="915987"/>
          </a:xfrm>
          <a:prstGeom prst="rect">
            <a:avLst/>
          </a:prstGeom>
          <a:noFill/>
          <a:ln w="9525">
            <a:noFill/>
            <a:miter lim="800000"/>
            <a:headEnd/>
            <a:tailEnd/>
          </a:ln>
        </p:spPr>
        <p:txBody>
          <a:bodyPr wrap="none" lIns="92075" tIns="46038" rIns="92075" bIns="46038">
            <a:spAutoFit/>
          </a:bodyPr>
          <a:lstStyle/>
          <a:p>
            <a:pPr algn="ctr"/>
            <a:r>
              <a:rPr lang="en-US" sz="1800" b="1">
                <a:solidFill>
                  <a:srgbClr val="FFFFFF"/>
                </a:solidFill>
                <a:cs typeface="Arial" charset="0"/>
              </a:rPr>
              <a:t>Relative</a:t>
            </a:r>
            <a:br>
              <a:rPr lang="en-US" sz="1800" b="1">
                <a:solidFill>
                  <a:srgbClr val="FFFFFF"/>
                </a:solidFill>
                <a:cs typeface="Arial" charset="0"/>
              </a:rPr>
            </a:br>
            <a:r>
              <a:rPr lang="en-US" sz="1800" b="1">
                <a:solidFill>
                  <a:srgbClr val="FFFFFF"/>
                </a:solidFill>
                <a:cs typeface="Arial" charset="0"/>
              </a:rPr>
              <a:t>Function</a:t>
            </a:r>
            <a:br>
              <a:rPr lang="en-US" sz="1800" b="1">
                <a:solidFill>
                  <a:srgbClr val="FFFFFF"/>
                </a:solidFill>
                <a:cs typeface="Arial" charset="0"/>
              </a:rPr>
            </a:br>
            <a:r>
              <a:rPr lang="en-US" sz="1800" b="1">
                <a:solidFill>
                  <a:srgbClr val="FFFFFF"/>
                </a:solidFill>
                <a:cs typeface="Arial" charset="0"/>
              </a:rPr>
              <a:t>(%)</a:t>
            </a:r>
          </a:p>
        </p:txBody>
      </p:sp>
      <p:grpSp>
        <p:nvGrpSpPr>
          <p:cNvPr id="2" name="Group 38"/>
          <p:cNvGrpSpPr>
            <a:grpSpLocks/>
          </p:cNvGrpSpPr>
          <p:nvPr/>
        </p:nvGrpSpPr>
        <p:grpSpPr bwMode="auto">
          <a:xfrm>
            <a:off x="2493963" y="2143125"/>
            <a:ext cx="5610225" cy="1435100"/>
            <a:chOff x="1571" y="1242"/>
            <a:chExt cx="3534" cy="904"/>
          </a:xfrm>
        </p:grpSpPr>
        <p:sp>
          <p:nvSpPr>
            <p:cNvPr id="21568" name="Rectangle 39"/>
            <p:cNvSpPr>
              <a:spLocks noChangeArrowheads="1"/>
            </p:cNvSpPr>
            <p:nvPr/>
          </p:nvSpPr>
          <p:spPr bwMode="auto">
            <a:xfrm>
              <a:off x="4037" y="1611"/>
              <a:ext cx="1068" cy="192"/>
            </a:xfrm>
            <a:prstGeom prst="rect">
              <a:avLst/>
            </a:prstGeom>
            <a:noFill/>
            <a:ln w="9525">
              <a:noFill/>
              <a:miter lim="800000"/>
              <a:headEnd/>
              <a:tailEnd/>
            </a:ln>
          </p:spPr>
          <p:txBody>
            <a:bodyPr lIns="92075" tIns="46038" rIns="92075" bIns="46038">
              <a:spAutoFit/>
            </a:bodyPr>
            <a:lstStyle/>
            <a:p>
              <a:r>
                <a:rPr lang="en-US" sz="1400" b="1">
                  <a:solidFill>
                    <a:srgbClr val="FFFFFF"/>
                  </a:solidFill>
                  <a:cs typeface="Arial" charset="0"/>
                </a:rPr>
                <a:t>Fasting Glucose</a:t>
              </a:r>
            </a:p>
          </p:txBody>
        </p:sp>
        <p:sp>
          <p:nvSpPr>
            <p:cNvPr id="21569" name="Rectangle 40"/>
            <p:cNvSpPr>
              <a:spLocks noChangeArrowheads="1"/>
            </p:cNvSpPr>
            <p:nvPr/>
          </p:nvSpPr>
          <p:spPr bwMode="auto">
            <a:xfrm>
              <a:off x="2951" y="1299"/>
              <a:ext cx="1207" cy="192"/>
            </a:xfrm>
            <a:prstGeom prst="rect">
              <a:avLst/>
            </a:prstGeom>
            <a:noFill/>
            <a:ln w="9525">
              <a:noFill/>
              <a:miter lim="800000"/>
              <a:headEnd/>
              <a:tailEnd/>
            </a:ln>
          </p:spPr>
          <p:txBody>
            <a:bodyPr lIns="92075" tIns="46038" rIns="92075" bIns="46038">
              <a:spAutoFit/>
            </a:bodyPr>
            <a:lstStyle/>
            <a:p>
              <a:r>
                <a:rPr lang="en-US" sz="1400" b="1">
                  <a:solidFill>
                    <a:srgbClr val="FFFFFF"/>
                  </a:solidFill>
                  <a:cs typeface="Arial" charset="0"/>
                </a:rPr>
                <a:t>Postmeal Glucose</a:t>
              </a:r>
            </a:p>
          </p:txBody>
        </p:sp>
        <p:sp>
          <p:nvSpPr>
            <p:cNvPr id="21570" name="Freeform 41"/>
            <p:cNvSpPr>
              <a:spLocks/>
            </p:cNvSpPr>
            <p:nvPr/>
          </p:nvSpPr>
          <p:spPr bwMode="auto">
            <a:xfrm>
              <a:off x="1571" y="1407"/>
              <a:ext cx="3165" cy="739"/>
            </a:xfrm>
            <a:custGeom>
              <a:avLst/>
              <a:gdLst>
                <a:gd name="T0" fmla="*/ 0 w 3624"/>
                <a:gd name="T1" fmla="*/ 699 h 760"/>
                <a:gd name="T2" fmla="*/ 155 w 3624"/>
                <a:gd name="T3" fmla="*/ 684 h 760"/>
                <a:gd name="T4" fmla="*/ 229 w 3624"/>
                <a:gd name="T5" fmla="*/ 684 h 760"/>
                <a:gd name="T6" fmla="*/ 304 w 3624"/>
                <a:gd name="T7" fmla="*/ 669 h 760"/>
                <a:gd name="T8" fmla="*/ 378 w 3624"/>
                <a:gd name="T9" fmla="*/ 648 h 760"/>
                <a:gd name="T10" fmla="*/ 453 w 3624"/>
                <a:gd name="T11" fmla="*/ 625 h 760"/>
                <a:gd name="T12" fmla="*/ 528 w 3624"/>
                <a:gd name="T13" fmla="*/ 603 h 760"/>
                <a:gd name="T14" fmla="*/ 603 w 3624"/>
                <a:gd name="T15" fmla="*/ 581 h 760"/>
                <a:gd name="T16" fmla="*/ 677 w 3624"/>
                <a:gd name="T17" fmla="*/ 574 h 760"/>
                <a:gd name="T18" fmla="*/ 751 w 3624"/>
                <a:gd name="T19" fmla="*/ 566 h 760"/>
                <a:gd name="T20" fmla="*/ 831 w 3624"/>
                <a:gd name="T21" fmla="*/ 566 h 760"/>
                <a:gd name="T22" fmla="*/ 907 w 3624"/>
                <a:gd name="T23" fmla="*/ 551 h 760"/>
                <a:gd name="T24" fmla="*/ 981 w 3624"/>
                <a:gd name="T25" fmla="*/ 530 h 760"/>
                <a:gd name="T26" fmla="*/ 1060 w 3624"/>
                <a:gd name="T27" fmla="*/ 500 h 760"/>
                <a:gd name="T28" fmla="*/ 1135 w 3624"/>
                <a:gd name="T29" fmla="*/ 471 h 760"/>
                <a:gd name="T30" fmla="*/ 1210 w 3624"/>
                <a:gd name="T31" fmla="*/ 441 h 760"/>
                <a:gd name="T32" fmla="*/ 1359 w 3624"/>
                <a:gd name="T33" fmla="*/ 397 h 760"/>
                <a:gd name="T34" fmla="*/ 1508 w 3624"/>
                <a:gd name="T35" fmla="*/ 346 h 760"/>
                <a:gd name="T36" fmla="*/ 1658 w 3624"/>
                <a:gd name="T37" fmla="*/ 280 h 760"/>
                <a:gd name="T38" fmla="*/ 1811 w 3624"/>
                <a:gd name="T39" fmla="*/ 214 h 760"/>
                <a:gd name="T40" fmla="*/ 1961 w 3624"/>
                <a:gd name="T41" fmla="*/ 148 h 760"/>
                <a:gd name="T42" fmla="*/ 2036 w 3624"/>
                <a:gd name="T43" fmla="*/ 111 h 760"/>
                <a:gd name="T44" fmla="*/ 2111 w 3624"/>
                <a:gd name="T45" fmla="*/ 82 h 760"/>
                <a:gd name="T46" fmla="*/ 2185 w 3624"/>
                <a:gd name="T47" fmla="*/ 58 h 760"/>
                <a:gd name="T48" fmla="*/ 2259 w 3624"/>
                <a:gd name="T49" fmla="*/ 37 h 760"/>
                <a:gd name="T50" fmla="*/ 2414 w 3624"/>
                <a:gd name="T51" fmla="*/ 0 h 7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24"/>
                <a:gd name="T79" fmla="*/ 0 h 760"/>
                <a:gd name="T80" fmla="*/ 3624 w 3624"/>
                <a:gd name="T81" fmla="*/ 760 h 7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24" h="760">
                  <a:moveTo>
                    <a:pt x="0" y="760"/>
                  </a:moveTo>
                  <a:lnTo>
                    <a:pt x="232" y="744"/>
                  </a:lnTo>
                  <a:lnTo>
                    <a:pt x="344" y="744"/>
                  </a:lnTo>
                  <a:lnTo>
                    <a:pt x="456" y="728"/>
                  </a:lnTo>
                  <a:lnTo>
                    <a:pt x="568" y="704"/>
                  </a:lnTo>
                  <a:lnTo>
                    <a:pt x="680" y="680"/>
                  </a:lnTo>
                  <a:lnTo>
                    <a:pt x="792" y="656"/>
                  </a:lnTo>
                  <a:lnTo>
                    <a:pt x="904" y="632"/>
                  </a:lnTo>
                  <a:lnTo>
                    <a:pt x="1016" y="624"/>
                  </a:lnTo>
                  <a:lnTo>
                    <a:pt x="1128" y="616"/>
                  </a:lnTo>
                  <a:lnTo>
                    <a:pt x="1248" y="616"/>
                  </a:lnTo>
                  <a:lnTo>
                    <a:pt x="1360" y="600"/>
                  </a:lnTo>
                  <a:lnTo>
                    <a:pt x="1472" y="576"/>
                  </a:lnTo>
                  <a:lnTo>
                    <a:pt x="1592" y="544"/>
                  </a:lnTo>
                  <a:lnTo>
                    <a:pt x="1704" y="512"/>
                  </a:lnTo>
                  <a:lnTo>
                    <a:pt x="1816" y="480"/>
                  </a:lnTo>
                  <a:lnTo>
                    <a:pt x="2040" y="432"/>
                  </a:lnTo>
                  <a:lnTo>
                    <a:pt x="2264" y="376"/>
                  </a:lnTo>
                  <a:lnTo>
                    <a:pt x="2488" y="304"/>
                  </a:lnTo>
                  <a:lnTo>
                    <a:pt x="2720" y="232"/>
                  </a:lnTo>
                  <a:lnTo>
                    <a:pt x="2944" y="160"/>
                  </a:lnTo>
                  <a:lnTo>
                    <a:pt x="3056" y="120"/>
                  </a:lnTo>
                  <a:lnTo>
                    <a:pt x="3168" y="88"/>
                  </a:lnTo>
                  <a:lnTo>
                    <a:pt x="3280" y="64"/>
                  </a:lnTo>
                  <a:lnTo>
                    <a:pt x="3392" y="40"/>
                  </a:lnTo>
                  <a:lnTo>
                    <a:pt x="3624" y="0"/>
                  </a:lnTo>
                </a:path>
              </a:pathLst>
            </a:custGeom>
            <a:noFill/>
            <a:ln w="38100">
              <a:solidFill>
                <a:srgbClr val="FFFF00"/>
              </a:solidFill>
              <a:round/>
              <a:headEnd/>
              <a:tailEnd/>
            </a:ln>
          </p:spPr>
          <p:txBody>
            <a:bodyPr/>
            <a:lstStyle/>
            <a:p>
              <a:endParaRPr lang="en-US"/>
            </a:p>
          </p:txBody>
        </p:sp>
        <p:sp>
          <p:nvSpPr>
            <p:cNvPr id="21571" name="Freeform 42"/>
            <p:cNvSpPr>
              <a:spLocks/>
            </p:cNvSpPr>
            <p:nvPr/>
          </p:nvSpPr>
          <p:spPr bwMode="auto">
            <a:xfrm>
              <a:off x="1571" y="1242"/>
              <a:ext cx="3165" cy="864"/>
            </a:xfrm>
            <a:custGeom>
              <a:avLst/>
              <a:gdLst>
                <a:gd name="T0" fmla="*/ 0 w 3624"/>
                <a:gd name="T1" fmla="*/ 818 h 888"/>
                <a:gd name="T2" fmla="*/ 75 w 3624"/>
                <a:gd name="T3" fmla="*/ 810 h 888"/>
                <a:gd name="T4" fmla="*/ 155 w 3624"/>
                <a:gd name="T5" fmla="*/ 810 h 888"/>
                <a:gd name="T6" fmla="*/ 229 w 3624"/>
                <a:gd name="T7" fmla="*/ 803 h 888"/>
                <a:gd name="T8" fmla="*/ 266 w 3624"/>
                <a:gd name="T9" fmla="*/ 796 h 888"/>
                <a:gd name="T10" fmla="*/ 304 w 3624"/>
                <a:gd name="T11" fmla="*/ 781 h 888"/>
                <a:gd name="T12" fmla="*/ 341 w 3624"/>
                <a:gd name="T13" fmla="*/ 759 h 888"/>
                <a:gd name="T14" fmla="*/ 378 w 3624"/>
                <a:gd name="T15" fmla="*/ 737 h 888"/>
                <a:gd name="T16" fmla="*/ 453 w 3624"/>
                <a:gd name="T17" fmla="*/ 670 h 888"/>
                <a:gd name="T18" fmla="*/ 528 w 3624"/>
                <a:gd name="T19" fmla="*/ 604 h 888"/>
                <a:gd name="T20" fmla="*/ 565 w 3624"/>
                <a:gd name="T21" fmla="*/ 575 h 888"/>
                <a:gd name="T22" fmla="*/ 603 w 3624"/>
                <a:gd name="T23" fmla="*/ 553 h 888"/>
                <a:gd name="T24" fmla="*/ 677 w 3624"/>
                <a:gd name="T25" fmla="*/ 523 h 888"/>
                <a:gd name="T26" fmla="*/ 751 w 3624"/>
                <a:gd name="T27" fmla="*/ 516 h 888"/>
                <a:gd name="T28" fmla="*/ 831 w 3624"/>
                <a:gd name="T29" fmla="*/ 508 h 888"/>
                <a:gd name="T30" fmla="*/ 907 w 3624"/>
                <a:gd name="T31" fmla="*/ 494 h 888"/>
                <a:gd name="T32" fmla="*/ 1060 w 3624"/>
                <a:gd name="T33" fmla="*/ 464 h 888"/>
                <a:gd name="T34" fmla="*/ 1210 w 3624"/>
                <a:gd name="T35" fmla="*/ 427 h 888"/>
                <a:gd name="T36" fmla="*/ 1359 w 3624"/>
                <a:gd name="T37" fmla="*/ 376 h 888"/>
                <a:gd name="T38" fmla="*/ 1508 w 3624"/>
                <a:gd name="T39" fmla="*/ 324 h 888"/>
                <a:gd name="T40" fmla="*/ 1658 w 3624"/>
                <a:gd name="T41" fmla="*/ 280 h 888"/>
                <a:gd name="T42" fmla="*/ 1811 w 3624"/>
                <a:gd name="T43" fmla="*/ 228 h 888"/>
                <a:gd name="T44" fmla="*/ 1886 w 3624"/>
                <a:gd name="T45" fmla="*/ 198 h 888"/>
                <a:gd name="T46" fmla="*/ 1961 w 3624"/>
                <a:gd name="T47" fmla="*/ 162 h 888"/>
                <a:gd name="T48" fmla="*/ 2036 w 3624"/>
                <a:gd name="T49" fmla="*/ 125 h 888"/>
                <a:gd name="T50" fmla="*/ 2111 w 3624"/>
                <a:gd name="T51" fmla="*/ 95 h 888"/>
                <a:gd name="T52" fmla="*/ 2259 w 3624"/>
                <a:gd name="T53" fmla="*/ 45 h 888"/>
                <a:gd name="T54" fmla="*/ 2414 w 3624"/>
                <a:gd name="T55" fmla="*/ 0 h 8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24"/>
                <a:gd name="T85" fmla="*/ 0 h 888"/>
                <a:gd name="T86" fmla="*/ 3624 w 3624"/>
                <a:gd name="T87" fmla="*/ 888 h 8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24" h="888">
                  <a:moveTo>
                    <a:pt x="0" y="888"/>
                  </a:moveTo>
                  <a:lnTo>
                    <a:pt x="112" y="880"/>
                  </a:lnTo>
                  <a:lnTo>
                    <a:pt x="232" y="880"/>
                  </a:lnTo>
                  <a:lnTo>
                    <a:pt x="344" y="872"/>
                  </a:lnTo>
                  <a:lnTo>
                    <a:pt x="400" y="864"/>
                  </a:lnTo>
                  <a:lnTo>
                    <a:pt x="456" y="848"/>
                  </a:lnTo>
                  <a:lnTo>
                    <a:pt x="512" y="824"/>
                  </a:lnTo>
                  <a:lnTo>
                    <a:pt x="568" y="800"/>
                  </a:lnTo>
                  <a:lnTo>
                    <a:pt x="680" y="728"/>
                  </a:lnTo>
                  <a:lnTo>
                    <a:pt x="792" y="656"/>
                  </a:lnTo>
                  <a:lnTo>
                    <a:pt x="848" y="624"/>
                  </a:lnTo>
                  <a:lnTo>
                    <a:pt x="904" y="600"/>
                  </a:lnTo>
                  <a:lnTo>
                    <a:pt x="1016" y="568"/>
                  </a:lnTo>
                  <a:lnTo>
                    <a:pt x="1128" y="560"/>
                  </a:lnTo>
                  <a:lnTo>
                    <a:pt x="1248" y="552"/>
                  </a:lnTo>
                  <a:lnTo>
                    <a:pt x="1360" y="536"/>
                  </a:lnTo>
                  <a:lnTo>
                    <a:pt x="1592" y="504"/>
                  </a:lnTo>
                  <a:lnTo>
                    <a:pt x="1816" y="464"/>
                  </a:lnTo>
                  <a:lnTo>
                    <a:pt x="2040" y="408"/>
                  </a:lnTo>
                  <a:lnTo>
                    <a:pt x="2264" y="352"/>
                  </a:lnTo>
                  <a:lnTo>
                    <a:pt x="2488" y="304"/>
                  </a:lnTo>
                  <a:lnTo>
                    <a:pt x="2720" y="248"/>
                  </a:lnTo>
                  <a:lnTo>
                    <a:pt x="2832" y="216"/>
                  </a:lnTo>
                  <a:lnTo>
                    <a:pt x="2944" y="176"/>
                  </a:lnTo>
                  <a:lnTo>
                    <a:pt x="3056" y="136"/>
                  </a:lnTo>
                  <a:lnTo>
                    <a:pt x="3168" y="104"/>
                  </a:lnTo>
                  <a:lnTo>
                    <a:pt x="3392" y="48"/>
                  </a:lnTo>
                  <a:lnTo>
                    <a:pt x="3624" y="0"/>
                  </a:lnTo>
                </a:path>
              </a:pathLst>
            </a:custGeom>
            <a:noFill/>
            <a:ln w="38100">
              <a:solidFill>
                <a:srgbClr val="FF9900"/>
              </a:solidFill>
              <a:round/>
              <a:headEnd/>
              <a:tailEnd/>
            </a:ln>
          </p:spPr>
          <p:txBody>
            <a:bodyPr/>
            <a:lstStyle/>
            <a:p>
              <a:endParaRPr lang="en-US"/>
            </a:p>
          </p:txBody>
        </p:sp>
      </p:grpSp>
      <p:grpSp>
        <p:nvGrpSpPr>
          <p:cNvPr id="3" name="Group 43"/>
          <p:cNvGrpSpPr>
            <a:grpSpLocks/>
          </p:cNvGrpSpPr>
          <p:nvPr/>
        </p:nvGrpSpPr>
        <p:grpSpPr bwMode="auto">
          <a:xfrm>
            <a:off x="4081463" y="2030413"/>
            <a:ext cx="4762" cy="3597275"/>
            <a:chOff x="2571" y="1171"/>
            <a:chExt cx="3" cy="2266"/>
          </a:xfrm>
        </p:grpSpPr>
        <p:sp>
          <p:nvSpPr>
            <p:cNvPr id="21566" name="Line 44"/>
            <p:cNvSpPr>
              <a:spLocks noChangeShapeType="1"/>
            </p:cNvSpPr>
            <p:nvPr/>
          </p:nvSpPr>
          <p:spPr bwMode="auto">
            <a:xfrm>
              <a:off x="2571" y="1171"/>
              <a:ext cx="0" cy="2266"/>
            </a:xfrm>
            <a:prstGeom prst="line">
              <a:avLst/>
            </a:prstGeom>
            <a:noFill/>
            <a:ln w="127000">
              <a:solidFill>
                <a:srgbClr val="FF0000"/>
              </a:solidFill>
              <a:round/>
              <a:headEnd/>
              <a:tailEnd/>
            </a:ln>
          </p:spPr>
          <p:txBody>
            <a:bodyPr wrap="none" anchor="ctr"/>
            <a:lstStyle/>
            <a:p>
              <a:endParaRPr lang="en-US"/>
            </a:p>
          </p:txBody>
        </p:sp>
        <p:sp>
          <p:nvSpPr>
            <p:cNvPr id="21567" name="Line 45"/>
            <p:cNvSpPr>
              <a:spLocks noChangeShapeType="1"/>
            </p:cNvSpPr>
            <p:nvPr/>
          </p:nvSpPr>
          <p:spPr bwMode="auto">
            <a:xfrm flipV="1">
              <a:off x="2574" y="2012"/>
              <a:ext cx="0" cy="1098"/>
            </a:xfrm>
            <a:prstGeom prst="line">
              <a:avLst/>
            </a:prstGeom>
            <a:noFill/>
            <a:ln w="57150">
              <a:solidFill>
                <a:srgbClr val="FFFFFF"/>
              </a:solidFill>
              <a:prstDash val="sysDot"/>
              <a:round/>
              <a:headEnd/>
              <a:tailEnd type="triangle" w="med" len="med"/>
            </a:ln>
          </p:spPr>
          <p:txBody>
            <a:bodyPr wrap="none" anchor="ctr"/>
            <a:lstStyle/>
            <a:p>
              <a:endParaRPr lang="en-US"/>
            </a:p>
          </p:txBody>
        </p:sp>
      </p:grpSp>
      <p:grpSp>
        <p:nvGrpSpPr>
          <p:cNvPr id="21543" name="Group 46"/>
          <p:cNvGrpSpPr>
            <a:grpSpLocks/>
          </p:cNvGrpSpPr>
          <p:nvPr/>
        </p:nvGrpSpPr>
        <p:grpSpPr bwMode="auto">
          <a:xfrm>
            <a:off x="2505075" y="3497263"/>
            <a:ext cx="488950" cy="87312"/>
            <a:chOff x="1734" y="1896"/>
            <a:chExt cx="354" cy="56"/>
          </a:xfrm>
        </p:grpSpPr>
        <p:sp>
          <p:nvSpPr>
            <p:cNvPr id="21564" name="Freeform 47"/>
            <p:cNvSpPr>
              <a:spLocks/>
            </p:cNvSpPr>
            <p:nvPr/>
          </p:nvSpPr>
          <p:spPr bwMode="auto">
            <a:xfrm>
              <a:off x="1734" y="1896"/>
              <a:ext cx="348" cy="12"/>
            </a:xfrm>
            <a:custGeom>
              <a:avLst/>
              <a:gdLst>
                <a:gd name="T0" fmla="*/ 0 w 348"/>
                <a:gd name="T1" fmla="*/ 12 h 12"/>
                <a:gd name="T2" fmla="*/ 126 w 348"/>
                <a:gd name="T3" fmla="*/ 0 h 12"/>
                <a:gd name="T4" fmla="*/ 348 w 348"/>
                <a:gd name="T5" fmla="*/ 0 h 12"/>
                <a:gd name="T6" fmla="*/ 0 60000 65536"/>
                <a:gd name="T7" fmla="*/ 0 60000 65536"/>
                <a:gd name="T8" fmla="*/ 0 60000 65536"/>
                <a:gd name="T9" fmla="*/ 0 w 348"/>
                <a:gd name="T10" fmla="*/ 0 h 12"/>
                <a:gd name="T11" fmla="*/ 348 w 348"/>
                <a:gd name="T12" fmla="*/ 12 h 12"/>
              </a:gdLst>
              <a:ahLst/>
              <a:cxnLst>
                <a:cxn ang="T6">
                  <a:pos x="T0" y="T1"/>
                </a:cxn>
                <a:cxn ang="T7">
                  <a:pos x="T2" y="T3"/>
                </a:cxn>
                <a:cxn ang="T8">
                  <a:pos x="T4" y="T5"/>
                </a:cxn>
              </a:cxnLst>
              <a:rect l="T9" t="T10" r="T11" b="T12"/>
              <a:pathLst>
                <a:path w="348" h="12">
                  <a:moveTo>
                    <a:pt x="0" y="12"/>
                  </a:moveTo>
                  <a:lnTo>
                    <a:pt x="126" y="0"/>
                  </a:lnTo>
                  <a:lnTo>
                    <a:pt x="348" y="0"/>
                  </a:lnTo>
                </a:path>
              </a:pathLst>
            </a:custGeom>
            <a:noFill/>
            <a:ln w="38100">
              <a:solidFill>
                <a:srgbClr val="FF9900"/>
              </a:solidFill>
              <a:round/>
              <a:headEnd/>
              <a:tailEnd/>
            </a:ln>
          </p:spPr>
          <p:txBody>
            <a:bodyPr wrap="none" anchor="ctr"/>
            <a:lstStyle/>
            <a:p>
              <a:endParaRPr lang="en-US"/>
            </a:p>
          </p:txBody>
        </p:sp>
        <p:sp>
          <p:nvSpPr>
            <p:cNvPr id="21565" name="Freeform 48"/>
            <p:cNvSpPr>
              <a:spLocks/>
            </p:cNvSpPr>
            <p:nvPr/>
          </p:nvSpPr>
          <p:spPr bwMode="auto">
            <a:xfrm>
              <a:off x="1736" y="1932"/>
              <a:ext cx="352" cy="20"/>
            </a:xfrm>
            <a:custGeom>
              <a:avLst/>
              <a:gdLst>
                <a:gd name="T0" fmla="*/ 0 w 352"/>
                <a:gd name="T1" fmla="*/ 20 h 20"/>
                <a:gd name="T2" fmla="*/ 60 w 352"/>
                <a:gd name="T3" fmla="*/ 16 h 20"/>
                <a:gd name="T4" fmla="*/ 108 w 352"/>
                <a:gd name="T5" fmla="*/ 8 h 20"/>
                <a:gd name="T6" fmla="*/ 168 w 352"/>
                <a:gd name="T7" fmla="*/ 4 h 20"/>
                <a:gd name="T8" fmla="*/ 236 w 352"/>
                <a:gd name="T9" fmla="*/ 0 h 20"/>
                <a:gd name="T10" fmla="*/ 352 w 352"/>
                <a:gd name="T11" fmla="*/ 0 h 20"/>
                <a:gd name="T12" fmla="*/ 0 60000 65536"/>
                <a:gd name="T13" fmla="*/ 0 60000 65536"/>
                <a:gd name="T14" fmla="*/ 0 60000 65536"/>
                <a:gd name="T15" fmla="*/ 0 60000 65536"/>
                <a:gd name="T16" fmla="*/ 0 60000 65536"/>
                <a:gd name="T17" fmla="*/ 0 60000 65536"/>
                <a:gd name="T18" fmla="*/ 0 w 352"/>
                <a:gd name="T19" fmla="*/ 0 h 20"/>
                <a:gd name="T20" fmla="*/ 352 w 35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52" h="20">
                  <a:moveTo>
                    <a:pt x="0" y="20"/>
                  </a:moveTo>
                  <a:lnTo>
                    <a:pt x="60" y="16"/>
                  </a:lnTo>
                  <a:lnTo>
                    <a:pt x="108" y="8"/>
                  </a:lnTo>
                  <a:lnTo>
                    <a:pt x="168" y="4"/>
                  </a:lnTo>
                  <a:lnTo>
                    <a:pt x="236" y="0"/>
                  </a:lnTo>
                  <a:lnTo>
                    <a:pt x="352" y="0"/>
                  </a:lnTo>
                </a:path>
              </a:pathLst>
            </a:custGeom>
            <a:noFill/>
            <a:ln w="38100">
              <a:solidFill>
                <a:srgbClr val="FFFF00"/>
              </a:solidFill>
              <a:round/>
              <a:headEnd/>
              <a:tailEnd/>
            </a:ln>
          </p:spPr>
          <p:txBody>
            <a:bodyPr wrap="none" anchor="ctr"/>
            <a:lstStyle/>
            <a:p>
              <a:endParaRPr lang="en-US"/>
            </a:p>
          </p:txBody>
        </p:sp>
      </p:grpSp>
      <p:sp>
        <p:nvSpPr>
          <p:cNvPr id="158769" name="Line 49"/>
          <p:cNvSpPr>
            <a:spLocks noChangeShapeType="1"/>
          </p:cNvSpPr>
          <p:nvPr/>
        </p:nvSpPr>
        <p:spPr bwMode="auto">
          <a:xfrm>
            <a:off x="4238625" y="1727200"/>
            <a:ext cx="206375" cy="0"/>
          </a:xfrm>
          <a:prstGeom prst="line">
            <a:avLst/>
          </a:prstGeom>
          <a:noFill/>
          <a:ln w="38100">
            <a:solidFill>
              <a:srgbClr val="FFFFFF"/>
            </a:solidFill>
            <a:round/>
            <a:headEnd/>
            <a:tailEnd type="triangle" w="med" len="med"/>
          </a:ln>
          <a:effectLst>
            <a:outerShdw dist="35921" dir="2700000" algn="ctr" rotWithShape="0">
              <a:schemeClr val="bg2"/>
            </a:outerShdw>
          </a:effectLst>
        </p:spPr>
        <p:txBody>
          <a:bodyPr wrap="none" anchor="ctr"/>
          <a:lstStyle/>
          <a:p>
            <a:pPr>
              <a:defRPr/>
            </a:pPr>
            <a:endParaRPr lang="en-US"/>
          </a:p>
        </p:txBody>
      </p:sp>
      <p:sp>
        <p:nvSpPr>
          <p:cNvPr id="158770" name="Freeform 50"/>
          <p:cNvSpPr>
            <a:spLocks/>
          </p:cNvSpPr>
          <p:nvPr/>
        </p:nvSpPr>
        <p:spPr bwMode="auto">
          <a:xfrm>
            <a:off x="5818188" y="1724025"/>
            <a:ext cx="260350" cy="4763"/>
          </a:xfrm>
          <a:custGeom>
            <a:avLst/>
            <a:gdLst/>
            <a:ahLst/>
            <a:cxnLst>
              <a:cxn ang="0">
                <a:pos x="0" y="0"/>
              </a:cxn>
              <a:cxn ang="0">
                <a:pos x="164" y="3"/>
              </a:cxn>
            </a:cxnLst>
            <a:rect l="0" t="0" r="r" b="b"/>
            <a:pathLst>
              <a:path w="164" h="3">
                <a:moveTo>
                  <a:pt x="0" y="0"/>
                </a:moveTo>
                <a:lnTo>
                  <a:pt x="164" y="3"/>
                </a:lnTo>
              </a:path>
            </a:pathLst>
          </a:custGeom>
          <a:noFill/>
          <a:ln w="38100" cmpd="sng">
            <a:solidFill>
              <a:srgbClr val="FFFFFF"/>
            </a:solidFill>
            <a:round/>
            <a:headEnd/>
            <a:tailEnd type="triangle" w="med" len="med"/>
          </a:ln>
          <a:effectLst>
            <a:outerShdw dist="35921" dir="2700000" algn="ctr" rotWithShape="0">
              <a:schemeClr val="bg2"/>
            </a:outerShdw>
          </a:effectLst>
        </p:spPr>
        <p:txBody>
          <a:bodyPr wrap="none" anchor="ctr"/>
          <a:lstStyle/>
          <a:p>
            <a:pPr>
              <a:defRPr/>
            </a:pPr>
            <a:endParaRPr lang="en-US"/>
          </a:p>
        </p:txBody>
      </p:sp>
      <p:sp>
        <p:nvSpPr>
          <p:cNvPr id="158771" name="Line 51"/>
          <p:cNvSpPr>
            <a:spLocks noChangeShapeType="1"/>
          </p:cNvSpPr>
          <p:nvPr/>
        </p:nvSpPr>
        <p:spPr bwMode="auto">
          <a:xfrm>
            <a:off x="3195638" y="1727200"/>
            <a:ext cx="225425" cy="0"/>
          </a:xfrm>
          <a:prstGeom prst="line">
            <a:avLst/>
          </a:prstGeom>
          <a:noFill/>
          <a:ln w="38100">
            <a:solidFill>
              <a:srgbClr val="FFFFFF"/>
            </a:solidFill>
            <a:round/>
            <a:headEnd/>
            <a:tailEnd type="triangle" w="med" len="med"/>
          </a:ln>
          <a:effectLst>
            <a:outerShdw dist="35921" dir="2700000" algn="ctr" rotWithShape="0">
              <a:schemeClr val="bg2"/>
            </a:outerShdw>
          </a:effectLst>
        </p:spPr>
        <p:txBody>
          <a:bodyPr wrap="none" anchor="ctr"/>
          <a:lstStyle/>
          <a:p>
            <a:pPr>
              <a:defRPr/>
            </a:pPr>
            <a:endParaRPr lang="en-US"/>
          </a:p>
        </p:txBody>
      </p:sp>
      <p:sp>
        <p:nvSpPr>
          <p:cNvPr id="158772" name="Rectangle 52"/>
          <p:cNvSpPr>
            <a:spLocks noChangeArrowheads="1"/>
          </p:cNvSpPr>
          <p:nvPr/>
        </p:nvSpPr>
        <p:spPr bwMode="auto">
          <a:xfrm>
            <a:off x="2185988" y="1574800"/>
            <a:ext cx="833437" cy="304800"/>
          </a:xfrm>
          <a:prstGeom prst="rect">
            <a:avLst/>
          </a:prstGeom>
          <a:noFill/>
          <a:ln w="9525">
            <a:noFill/>
            <a:miter lim="800000"/>
            <a:headEnd/>
            <a:tailEnd/>
          </a:ln>
          <a:effectLst/>
        </p:spPr>
        <p:txBody>
          <a:bodyPr wrap="none" lIns="92075" tIns="46038" rIns="92075" bIns="46038">
            <a:spAutoFit/>
          </a:bodyPr>
          <a:lstStyle/>
          <a:p>
            <a:pPr>
              <a:defRPr/>
            </a:pPr>
            <a:r>
              <a:rPr lang="en-US" sz="1400" b="1">
                <a:solidFill>
                  <a:schemeClr val="accent1"/>
                </a:solidFill>
                <a:cs typeface="Arial" charset="0"/>
              </a:rPr>
              <a:t>Obesity</a:t>
            </a:r>
            <a:endParaRPr lang="en-US" sz="1400" b="1">
              <a:solidFill>
                <a:schemeClr val="accent1"/>
              </a:solidFill>
              <a:effectLst>
                <a:outerShdw blurRad="38100" dist="38100" dir="2700000" algn="tl">
                  <a:srgbClr val="000000"/>
                </a:outerShdw>
              </a:effectLst>
              <a:cs typeface="Arial" charset="0"/>
            </a:endParaRPr>
          </a:p>
        </p:txBody>
      </p:sp>
      <p:sp>
        <p:nvSpPr>
          <p:cNvPr id="158773" name="Rectangle 53"/>
          <p:cNvSpPr>
            <a:spLocks noChangeArrowheads="1"/>
          </p:cNvSpPr>
          <p:nvPr/>
        </p:nvSpPr>
        <p:spPr bwMode="auto">
          <a:xfrm>
            <a:off x="3511550" y="1574800"/>
            <a:ext cx="549275" cy="304800"/>
          </a:xfrm>
          <a:prstGeom prst="rect">
            <a:avLst/>
          </a:prstGeom>
          <a:noFill/>
          <a:ln w="9525">
            <a:noFill/>
            <a:miter lim="800000"/>
            <a:headEnd/>
            <a:tailEnd/>
          </a:ln>
          <a:effectLst/>
        </p:spPr>
        <p:txBody>
          <a:bodyPr wrap="none" lIns="92075" tIns="46038" rIns="92075" bIns="46038">
            <a:spAutoFit/>
          </a:bodyPr>
          <a:lstStyle/>
          <a:p>
            <a:pPr>
              <a:defRPr/>
            </a:pPr>
            <a:r>
              <a:rPr lang="en-US" sz="1400" b="1">
                <a:solidFill>
                  <a:schemeClr val="accent1"/>
                </a:solidFill>
                <a:cs typeface="Arial" charset="0"/>
              </a:rPr>
              <a:t>IFG*</a:t>
            </a:r>
            <a:endParaRPr lang="en-US" sz="1400" b="1">
              <a:solidFill>
                <a:schemeClr val="accent1"/>
              </a:solidFill>
              <a:effectLst>
                <a:outerShdw blurRad="38100" dist="38100" dir="2700000" algn="tl">
                  <a:srgbClr val="000000"/>
                </a:outerShdw>
              </a:effectLst>
              <a:cs typeface="Arial" charset="0"/>
            </a:endParaRPr>
          </a:p>
        </p:txBody>
      </p:sp>
      <p:sp>
        <p:nvSpPr>
          <p:cNvPr id="158774" name="Rectangle 54"/>
          <p:cNvSpPr>
            <a:spLocks noChangeArrowheads="1"/>
          </p:cNvSpPr>
          <p:nvPr/>
        </p:nvSpPr>
        <p:spPr bwMode="auto">
          <a:xfrm>
            <a:off x="4564063" y="1574800"/>
            <a:ext cx="922337" cy="304800"/>
          </a:xfrm>
          <a:prstGeom prst="rect">
            <a:avLst/>
          </a:prstGeom>
          <a:noFill/>
          <a:ln w="9525">
            <a:noFill/>
            <a:miter lim="800000"/>
            <a:headEnd/>
            <a:tailEnd/>
          </a:ln>
          <a:effectLst/>
        </p:spPr>
        <p:txBody>
          <a:bodyPr wrap="none" lIns="92075" tIns="46038" rIns="92075" bIns="46038">
            <a:spAutoFit/>
          </a:bodyPr>
          <a:lstStyle/>
          <a:p>
            <a:pPr>
              <a:defRPr/>
            </a:pPr>
            <a:r>
              <a:rPr lang="en-US" sz="1400" b="1">
                <a:solidFill>
                  <a:schemeClr val="accent1"/>
                </a:solidFill>
                <a:cs typeface="Arial" charset="0"/>
              </a:rPr>
              <a:t>Diabetes</a:t>
            </a:r>
            <a:endParaRPr lang="en-US" sz="1400" b="1">
              <a:solidFill>
                <a:schemeClr val="accent1"/>
              </a:solidFill>
              <a:effectLst>
                <a:outerShdw blurRad="38100" dist="38100" dir="2700000" algn="tl">
                  <a:srgbClr val="000000"/>
                </a:outerShdw>
              </a:effectLst>
              <a:cs typeface="Arial" charset="0"/>
            </a:endParaRPr>
          </a:p>
        </p:txBody>
      </p:sp>
      <p:sp>
        <p:nvSpPr>
          <p:cNvPr id="158775" name="Rectangle 55"/>
          <p:cNvSpPr>
            <a:spLocks noChangeArrowheads="1"/>
          </p:cNvSpPr>
          <p:nvPr/>
        </p:nvSpPr>
        <p:spPr bwMode="auto">
          <a:xfrm>
            <a:off x="6411913" y="1468438"/>
            <a:ext cx="1446212" cy="517525"/>
          </a:xfrm>
          <a:prstGeom prst="rect">
            <a:avLst/>
          </a:prstGeom>
          <a:noFill/>
          <a:ln w="9525">
            <a:noFill/>
            <a:miter lim="800000"/>
            <a:headEnd/>
            <a:tailEnd/>
          </a:ln>
          <a:effectLst/>
        </p:spPr>
        <p:txBody>
          <a:bodyPr wrap="none" lIns="92075" tIns="46038" rIns="92075" bIns="46038">
            <a:spAutoFit/>
          </a:bodyPr>
          <a:lstStyle/>
          <a:p>
            <a:pPr>
              <a:defRPr/>
            </a:pPr>
            <a:r>
              <a:rPr lang="en-US" sz="1400" b="1">
                <a:solidFill>
                  <a:schemeClr val="accent1"/>
                </a:solidFill>
                <a:cs typeface="Arial" charset="0"/>
              </a:rPr>
              <a:t>Uncontrolled</a:t>
            </a:r>
            <a:br>
              <a:rPr lang="en-US" sz="1400" b="1">
                <a:solidFill>
                  <a:schemeClr val="accent1"/>
                </a:solidFill>
                <a:cs typeface="Arial" charset="0"/>
              </a:rPr>
            </a:br>
            <a:r>
              <a:rPr lang="en-US" sz="1400" b="1">
                <a:solidFill>
                  <a:schemeClr val="accent1"/>
                </a:solidFill>
                <a:cs typeface="Arial" charset="0"/>
              </a:rPr>
              <a:t>Hyperglycemia</a:t>
            </a:r>
            <a:endParaRPr lang="en-US" sz="1400" b="1">
              <a:solidFill>
                <a:schemeClr val="accent1"/>
              </a:solidFill>
              <a:effectLst>
                <a:outerShdw blurRad="38100" dist="38100" dir="2700000" algn="tl">
                  <a:srgbClr val="000000"/>
                </a:outerShdw>
              </a:effectLst>
              <a:cs typeface="Arial" charset="0"/>
            </a:endParaRPr>
          </a:p>
        </p:txBody>
      </p:sp>
      <p:grpSp>
        <p:nvGrpSpPr>
          <p:cNvPr id="21551" name="Group 56"/>
          <p:cNvGrpSpPr>
            <a:grpSpLocks/>
          </p:cNvGrpSpPr>
          <p:nvPr/>
        </p:nvGrpSpPr>
        <p:grpSpPr bwMode="auto">
          <a:xfrm>
            <a:off x="2997200" y="3294063"/>
            <a:ext cx="520700" cy="254000"/>
            <a:chOff x="2096" y="1764"/>
            <a:chExt cx="376" cy="164"/>
          </a:xfrm>
        </p:grpSpPr>
        <p:sp>
          <p:nvSpPr>
            <p:cNvPr id="21562" name="Freeform 57"/>
            <p:cNvSpPr>
              <a:spLocks/>
            </p:cNvSpPr>
            <p:nvPr/>
          </p:nvSpPr>
          <p:spPr bwMode="auto">
            <a:xfrm>
              <a:off x="2096" y="1764"/>
              <a:ext cx="296" cy="124"/>
            </a:xfrm>
            <a:custGeom>
              <a:avLst/>
              <a:gdLst>
                <a:gd name="T0" fmla="*/ 0 w 296"/>
                <a:gd name="T1" fmla="*/ 124 h 124"/>
                <a:gd name="T2" fmla="*/ 72 w 296"/>
                <a:gd name="T3" fmla="*/ 108 h 124"/>
                <a:gd name="T4" fmla="*/ 120 w 296"/>
                <a:gd name="T5" fmla="*/ 92 h 124"/>
                <a:gd name="T6" fmla="*/ 212 w 296"/>
                <a:gd name="T7" fmla="*/ 56 h 124"/>
                <a:gd name="T8" fmla="*/ 248 w 296"/>
                <a:gd name="T9" fmla="*/ 32 h 124"/>
                <a:gd name="T10" fmla="*/ 296 w 296"/>
                <a:gd name="T11" fmla="*/ 0 h 124"/>
                <a:gd name="T12" fmla="*/ 0 60000 65536"/>
                <a:gd name="T13" fmla="*/ 0 60000 65536"/>
                <a:gd name="T14" fmla="*/ 0 60000 65536"/>
                <a:gd name="T15" fmla="*/ 0 60000 65536"/>
                <a:gd name="T16" fmla="*/ 0 60000 65536"/>
                <a:gd name="T17" fmla="*/ 0 60000 65536"/>
                <a:gd name="T18" fmla="*/ 0 w 296"/>
                <a:gd name="T19" fmla="*/ 0 h 124"/>
                <a:gd name="T20" fmla="*/ 296 w 296"/>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296" h="124">
                  <a:moveTo>
                    <a:pt x="0" y="124"/>
                  </a:moveTo>
                  <a:lnTo>
                    <a:pt x="72" y="108"/>
                  </a:lnTo>
                  <a:lnTo>
                    <a:pt x="120" y="92"/>
                  </a:lnTo>
                  <a:lnTo>
                    <a:pt x="212" y="56"/>
                  </a:lnTo>
                  <a:lnTo>
                    <a:pt x="248" y="32"/>
                  </a:lnTo>
                  <a:lnTo>
                    <a:pt x="296" y="0"/>
                  </a:lnTo>
                </a:path>
              </a:pathLst>
            </a:custGeom>
            <a:noFill/>
            <a:ln w="38100">
              <a:solidFill>
                <a:srgbClr val="FF9900"/>
              </a:solidFill>
              <a:round/>
              <a:headEnd/>
              <a:tailEnd/>
            </a:ln>
          </p:spPr>
          <p:txBody>
            <a:bodyPr wrap="none" anchor="ctr"/>
            <a:lstStyle/>
            <a:p>
              <a:endParaRPr lang="en-US"/>
            </a:p>
          </p:txBody>
        </p:sp>
        <p:sp>
          <p:nvSpPr>
            <p:cNvPr id="21563" name="Freeform 58"/>
            <p:cNvSpPr>
              <a:spLocks/>
            </p:cNvSpPr>
            <p:nvPr/>
          </p:nvSpPr>
          <p:spPr bwMode="auto">
            <a:xfrm>
              <a:off x="2108" y="1852"/>
              <a:ext cx="364" cy="76"/>
            </a:xfrm>
            <a:custGeom>
              <a:avLst/>
              <a:gdLst>
                <a:gd name="T0" fmla="*/ 0 w 364"/>
                <a:gd name="T1" fmla="*/ 76 h 76"/>
                <a:gd name="T2" fmla="*/ 60 w 364"/>
                <a:gd name="T3" fmla="*/ 72 h 76"/>
                <a:gd name="T4" fmla="*/ 116 w 364"/>
                <a:gd name="T5" fmla="*/ 60 h 76"/>
                <a:gd name="T6" fmla="*/ 164 w 364"/>
                <a:gd name="T7" fmla="*/ 52 h 76"/>
                <a:gd name="T8" fmla="*/ 240 w 364"/>
                <a:gd name="T9" fmla="*/ 28 h 76"/>
                <a:gd name="T10" fmla="*/ 364 w 364"/>
                <a:gd name="T11" fmla="*/ 0 h 76"/>
                <a:gd name="T12" fmla="*/ 0 60000 65536"/>
                <a:gd name="T13" fmla="*/ 0 60000 65536"/>
                <a:gd name="T14" fmla="*/ 0 60000 65536"/>
                <a:gd name="T15" fmla="*/ 0 60000 65536"/>
                <a:gd name="T16" fmla="*/ 0 60000 65536"/>
                <a:gd name="T17" fmla="*/ 0 60000 65536"/>
                <a:gd name="T18" fmla="*/ 0 w 364"/>
                <a:gd name="T19" fmla="*/ 0 h 76"/>
                <a:gd name="T20" fmla="*/ 364 w 364"/>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364" h="76">
                  <a:moveTo>
                    <a:pt x="0" y="76"/>
                  </a:moveTo>
                  <a:lnTo>
                    <a:pt x="60" y="72"/>
                  </a:lnTo>
                  <a:lnTo>
                    <a:pt x="116" y="60"/>
                  </a:lnTo>
                  <a:lnTo>
                    <a:pt x="164" y="52"/>
                  </a:lnTo>
                  <a:lnTo>
                    <a:pt x="240" y="28"/>
                  </a:lnTo>
                  <a:lnTo>
                    <a:pt x="364" y="0"/>
                  </a:lnTo>
                </a:path>
              </a:pathLst>
            </a:custGeom>
            <a:noFill/>
            <a:ln w="38100">
              <a:solidFill>
                <a:srgbClr val="FFFF00"/>
              </a:solidFill>
              <a:round/>
              <a:headEnd/>
              <a:tailEnd/>
            </a:ln>
          </p:spPr>
          <p:txBody>
            <a:bodyPr wrap="none" anchor="ctr"/>
            <a:lstStyle/>
            <a:p>
              <a:endParaRPr lang="en-US"/>
            </a:p>
          </p:txBody>
        </p:sp>
      </p:grpSp>
      <p:sp>
        <p:nvSpPr>
          <p:cNvPr id="158779" name="Oval 59"/>
          <p:cNvSpPr>
            <a:spLocks noChangeArrowheads="1"/>
          </p:cNvSpPr>
          <p:nvPr/>
        </p:nvSpPr>
        <p:spPr bwMode="auto">
          <a:xfrm>
            <a:off x="2997200" y="3259138"/>
            <a:ext cx="555625" cy="371475"/>
          </a:xfrm>
          <a:prstGeom prst="ellipse">
            <a:avLst/>
          </a:prstGeom>
          <a:noFill/>
          <a:ln w="28575">
            <a:solidFill>
              <a:srgbClr val="CC3300"/>
            </a:solidFill>
            <a:round/>
            <a:headEnd/>
            <a:tailEnd/>
          </a:ln>
          <a:effectLst>
            <a:outerShdw dist="35921" dir="2700000" algn="ctr" rotWithShape="0">
              <a:schemeClr val="bg2"/>
            </a:outerShdw>
          </a:effectLst>
        </p:spPr>
        <p:txBody>
          <a:bodyPr wrap="none" anchor="ctr"/>
          <a:lstStyle/>
          <a:p>
            <a:pPr>
              <a:defRPr/>
            </a:pPr>
            <a:endParaRPr lang="en-US"/>
          </a:p>
        </p:txBody>
      </p:sp>
      <p:grpSp>
        <p:nvGrpSpPr>
          <p:cNvPr id="6" name="Group 60"/>
          <p:cNvGrpSpPr>
            <a:grpSpLocks/>
          </p:cNvGrpSpPr>
          <p:nvPr/>
        </p:nvGrpSpPr>
        <p:grpSpPr bwMode="auto">
          <a:xfrm>
            <a:off x="2606675" y="4211638"/>
            <a:ext cx="4997450" cy="1322387"/>
            <a:chOff x="1642" y="2536"/>
            <a:chExt cx="3148" cy="833"/>
          </a:xfrm>
        </p:grpSpPr>
        <p:sp>
          <p:nvSpPr>
            <p:cNvPr id="21558" name="Rectangle 61"/>
            <p:cNvSpPr>
              <a:spLocks noChangeArrowheads="1"/>
            </p:cNvSpPr>
            <p:nvPr/>
          </p:nvSpPr>
          <p:spPr bwMode="auto">
            <a:xfrm>
              <a:off x="3528" y="2555"/>
              <a:ext cx="1095" cy="192"/>
            </a:xfrm>
            <a:prstGeom prst="rect">
              <a:avLst/>
            </a:prstGeom>
            <a:noFill/>
            <a:ln w="9525">
              <a:noFill/>
              <a:miter lim="800000"/>
              <a:headEnd/>
              <a:tailEnd/>
            </a:ln>
          </p:spPr>
          <p:txBody>
            <a:bodyPr wrap="none" lIns="92075" tIns="46038" rIns="92075" bIns="46038">
              <a:spAutoFit/>
            </a:bodyPr>
            <a:lstStyle/>
            <a:p>
              <a:r>
                <a:rPr lang="en-US" sz="1400" b="1">
                  <a:solidFill>
                    <a:srgbClr val="FFFFFF"/>
                  </a:solidFill>
                  <a:cs typeface="Arial" charset="0"/>
                </a:rPr>
                <a:t>Insulin Resistance</a:t>
              </a:r>
            </a:p>
          </p:txBody>
        </p:sp>
        <p:sp>
          <p:nvSpPr>
            <p:cNvPr id="21559" name="Freeform 62"/>
            <p:cNvSpPr>
              <a:spLocks/>
            </p:cNvSpPr>
            <p:nvPr/>
          </p:nvSpPr>
          <p:spPr bwMode="auto">
            <a:xfrm>
              <a:off x="1642" y="2536"/>
              <a:ext cx="3144" cy="444"/>
            </a:xfrm>
            <a:custGeom>
              <a:avLst/>
              <a:gdLst>
                <a:gd name="T0" fmla="*/ 0 w 3601"/>
                <a:gd name="T1" fmla="*/ 421 h 456"/>
                <a:gd name="T2" fmla="*/ 75 w 3601"/>
                <a:gd name="T3" fmla="*/ 333 h 456"/>
                <a:gd name="T4" fmla="*/ 149 w 3601"/>
                <a:gd name="T5" fmla="*/ 243 h 456"/>
                <a:gd name="T6" fmla="*/ 224 w 3601"/>
                <a:gd name="T7" fmla="*/ 163 h 456"/>
                <a:gd name="T8" fmla="*/ 261 w 3601"/>
                <a:gd name="T9" fmla="*/ 126 h 456"/>
                <a:gd name="T10" fmla="*/ 298 w 3601"/>
                <a:gd name="T11" fmla="*/ 95 h 456"/>
                <a:gd name="T12" fmla="*/ 335 w 3601"/>
                <a:gd name="T13" fmla="*/ 74 h 456"/>
                <a:gd name="T14" fmla="*/ 373 w 3601"/>
                <a:gd name="T15" fmla="*/ 53 h 456"/>
                <a:gd name="T16" fmla="*/ 448 w 3601"/>
                <a:gd name="T17" fmla="*/ 29 h 456"/>
                <a:gd name="T18" fmla="*/ 526 w 3601"/>
                <a:gd name="T19" fmla="*/ 16 h 456"/>
                <a:gd name="T20" fmla="*/ 602 w 3601"/>
                <a:gd name="T21" fmla="*/ 8 h 456"/>
                <a:gd name="T22" fmla="*/ 676 w 3601"/>
                <a:gd name="T23" fmla="*/ 0 h 456"/>
                <a:gd name="T24" fmla="*/ 751 w 3601"/>
                <a:gd name="T25" fmla="*/ 0 h 456"/>
                <a:gd name="T26" fmla="*/ 899 w 3601"/>
                <a:gd name="T27" fmla="*/ 8 h 456"/>
                <a:gd name="T28" fmla="*/ 1198 w 3601"/>
                <a:gd name="T29" fmla="*/ 8 h 456"/>
                <a:gd name="T30" fmla="*/ 1497 w 3601"/>
                <a:gd name="T31" fmla="*/ 8 h 456"/>
                <a:gd name="T32" fmla="*/ 1795 w 3601"/>
                <a:gd name="T33" fmla="*/ 8 h 456"/>
                <a:gd name="T34" fmla="*/ 1944 w 3601"/>
                <a:gd name="T35" fmla="*/ 8 h 456"/>
                <a:gd name="T36" fmla="*/ 2099 w 3601"/>
                <a:gd name="T37" fmla="*/ 8 h 456"/>
                <a:gd name="T38" fmla="*/ 2397 w 3601"/>
                <a:gd name="T39" fmla="*/ 8 h 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1"/>
                <a:gd name="T61" fmla="*/ 0 h 456"/>
                <a:gd name="T62" fmla="*/ 3601 w 3601"/>
                <a:gd name="T63" fmla="*/ 456 h 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1" h="456">
                  <a:moveTo>
                    <a:pt x="0" y="456"/>
                  </a:moveTo>
                  <a:lnTo>
                    <a:pt x="112" y="360"/>
                  </a:lnTo>
                  <a:lnTo>
                    <a:pt x="224" y="264"/>
                  </a:lnTo>
                  <a:lnTo>
                    <a:pt x="336" y="176"/>
                  </a:lnTo>
                  <a:lnTo>
                    <a:pt x="392" y="136"/>
                  </a:lnTo>
                  <a:lnTo>
                    <a:pt x="448" y="104"/>
                  </a:lnTo>
                  <a:lnTo>
                    <a:pt x="504" y="80"/>
                  </a:lnTo>
                  <a:lnTo>
                    <a:pt x="560" y="56"/>
                  </a:lnTo>
                  <a:lnTo>
                    <a:pt x="672" y="32"/>
                  </a:lnTo>
                  <a:lnTo>
                    <a:pt x="792" y="16"/>
                  </a:lnTo>
                  <a:lnTo>
                    <a:pt x="904" y="8"/>
                  </a:lnTo>
                  <a:lnTo>
                    <a:pt x="1016" y="0"/>
                  </a:lnTo>
                  <a:lnTo>
                    <a:pt x="1128" y="0"/>
                  </a:lnTo>
                  <a:lnTo>
                    <a:pt x="1352" y="8"/>
                  </a:lnTo>
                  <a:lnTo>
                    <a:pt x="1801" y="8"/>
                  </a:lnTo>
                  <a:lnTo>
                    <a:pt x="2249" y="8"/>
                  </a:lnTo>
                  <a:lnTo>
                    <a:pt x="2697" y="8"/>
                  </a:lnTo>
                  <a:lnTo>
                    <a:pt x="2921" y="8"/>
                  </a:lnTo>
                  <a:lnTo>
                    <a:pt x="3153" y="8"/>
                  </a:lnTo>
                  <a:lnTo>
                    <a:pt x="3601" y="8"/>
                  </a:lnTo>
                </a:path>
              </a:pathLst>
            </a:custGeom>
            <a:noFill/>
            <a:ln w="38100">
              <a:solidFill>
                <a:schemeClr val="hlink"/>
              </a:solidFill>
              <a:round/>
              <a:headEnd/>
              <a:tailEnd/>
            </a:ln>
          </p:spPr>
          <p:txBody>
            <a:bodyPr/>
            <a:lstStyle/>
            <a:p>
              <a:endParaRPr lang="en-US"/>
            </a:p>
          </p:txBody>
        </p:sp>
        <p:sp>
          <p:nvSpPr>
            <p:cNvPr id="21560" name="Rectangle 63"/>
            <p:cNvSpPr>
              <a:spLocks noChangeArrowheads="1"/>
            </p:cNvSpPr>
            <p:nvPr/>
          </p:nvSpPr>
          <p:spPr bwMode="blackWhite">
            <a:xfrm>
              <a:off x="2269" y="3121"/>
              <a:ext cx="1368" cy="192"/>
            </a:xfrm>
            <a:prstGeom prst="rect">
              <a:avLst/>
            </a:prstGeom>
            <a:noFill/>
            <a:ln w="9525">
              <a:noFill/>
              <a:miter lim="800000"/>
              <a:headEnd/>
              <a:tailEnd/>
            </a:ln>
          </p:spPr>
          <p:txBody>
            <a:bodyPr lIns="92075" tIns="46038" rIns="92075" bIns="46038">
              <a:spAutoFit/>
            </a:bodyPr>
            <a:lstStyle/>
            <a:p>
              <a:pPr algn="ctr"/>
              <a:r>
                <a:rPr lang="en-US" sz="1400" b="1">
                  <a:solidFill>
                    <a:srgbClr val="FFFFFF"/>
                  </a:solidFill>
                  <a:cs typeface="Arial" charset="0"/>
                  <a:sym typeface="Symbol" pitchFamily="18" charset="2"/>
                </a:rPr>
                <a:t></a:t>
              </a:r>
              <a:r>
                <a:rPr lang="en-US" sz="1400" b="1">
                  <a:solidFill>
                    <a:srgbClr val="FFFFFF"/>
                  </a:solidFill>
                  <a:cs typeface="Arial" charset="0"/>
                </a:rPr>
                <a:t>-cell Failure</a:t>
              </a:r>
            </a:p>
          </p:txBody>
        </p:sp>
        <p:sp>
          <p:nvSpPr>
            <p:cNvPr id="21561" name="Freeform 64"/>
            <p:cNvSpPr>
              <a:spLocks/>
            </p:cNvSpPr>
            <p:nvPr/>
          </p:nvSpPr>
          <p:spPr bwMode="auto">
            <a:xfrm>
              <a:off x="1645" y="2668"/>
              <a:ext cx="3145" cy="701"/>
            </a:xfrm>
            <a:custGeom>
              <a:avLst/>
              <a:gdLst>
                <a:gd name="T0" fmla="*/ 0 w 3601"/>
                <a:gd name="T1" fmla="*/ 362 h 720"/>
                <a:gd name="T2" fmla="*/ 75 w 3601"/>
                <a:gd name="T3" fmla="*/ 288 h 720"/>
                <a:gd name="T4" fmla="*/ 149 w 3601"/>
                <a:gd name="T5" fmla="*/ 214 h 720"/>
                <a:gd name="T6" fmla="*/ 224 w 3601"/>
                <a:gd name="T7" fmla="*/ 140 h 720"/>
                <a:gd name="T8" fmla="*/ 261 w 3601"/>
                <a:gd name="T9" fmla="*/ 111 h 720"/>
                <a:gd name="T10" fmla="*/ 298 w 3601"/>
                <a:gd name="T11" fmla="*/ 89 h 720"/>
                <a:gd name="T12" fmla="*/ 373 w 3601"/>
                <a:gd name="T13" fmla="*/ 45 h 720"/>
                <a:gd name="T14" fmla="*/ 448 w 3601"/>
                <a:gd name="T15" fmla="*/ 16 h 720"/>
                <a:gd name="T16" fmla="*/ 528 w 3601"/>
                <a:gd name="T17" fmla="*/ 0 h 720"/>
                <a:gd name="T18" fmla="*/ 603 w 3601"/>
                <a:gd name="T19" fmla="*/ 0 h 720"/>
                <a:gd name="T20" fmla="*/ 639 w 3601"/>
                <a:gd name="T21" fmla="*/ 8 h 720"/>
                <a:gd name="T22" fmla="*/ 677 w 3601"/>
                <a:gd name="T23" fmla="*/ 21 h 720"/>
                <a:gd name="T24" fmla="*/ 751 w 3601"/>
                <a:gd name="T25" fmla="*/ 74 h 720"/>
                <a:gd name="T26" fmla="*/ 826 w 3601"/>
                <a:gd name="T27" fmla="*/ 126 h 720"/>
                <a:gd name="T28" fmla="*/ 900 w 3601"/>
                <a:gd name="T29" fmla="*/ 177 h 720"/>
                <a:gd name="T30" fmla="*/ 976 w 3601"/>
                <a:gd name="T31" fmla="*/ 222 h 720"/>
                <a:gd name="T32" fmla="*/ 1050 w 3601"/>
                <a:gd name="T33" fmla="*/ 273 h 720"/>
                <a:gd name="T34" fmla="*/ 1125 w 3601"/>
                <a:gd name="T35" fmla="*/ 317 h 720"/>
                <a:gd name="T36" fmla="*/ 1200 w 3601"/>
                <a:gd name="T37" fmla="*/ 362 h 720"/>
                <a:gd name="T38" fmla="*/ 1274 w 3601"/>
                <a:gd name="T39" fmla="*/ 391 h 720"/>
                <a:gd name="T40" fmla="*/ 1349 w 3601"/>
                <a:gd name="T41" fmla="*/ 421 h 720"/>
                <a:gd name="T42" fmla="*/ 1498 w 3601"/>
                <a:gd name="T43" fmla="*/ 465 h 720"/>
                <a:gd name="T44" fmla="*/ 1647 w 3601"/>
                <a:gd name="T45" fmla="*/ 502 h 720"/>
                <a:gd name="T46" fmla="*/ 1797 w 3601"/>
                <a:gd name="T47" fmla="*/ 539 h 720"/>
                <a:gd name="T48" fmla="*/ 1946 w 3601"/>
                <a:gd name="T49" fmla="*/ 576 h 720"/>
                <a:gd name="T50" fmla="*/ 2100 w 3601"/>
                <a:gd name="T51" fmla="*/ 606 h 720"/>
                <a:gd name="T52" fmla="*/ 2399 w 3601"/>
                <a:gd name="T53" fmla="*/ 665 h 7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01"/>
                <a:gd name="T82" fmla="*/ 0 h 720"/>
                <a:gd name="T83" fmla="*/ 3601 w 3601"/>
                <a:gd name="T84" fmla="*/ 720 h 7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01" h="720">
                  <a:moveTo>
                    <a:pt x="0" y="392"/>
                  </a:moveTo>
                  <a:lnTo>
                    <a:pt x="112" y="312"/>
                  </a:lnTo>
                  <a:lnTo>
                    <a:pt x="224" y="232"/>
                  </a:lnTo>
                  <a:lnTo>
                    <a:pt x="336" y="152"/>
                  </a:lnTo>
                  <a:lnTo>
                    <a:pt x="392" y="120"/>
                  </a:lnTo>
                  <a:lnTo>
                    <a:pt x="448" y="96"/>
                  </a:lnTo>
                  <a:lnTo>
                    <a:pt x="560" y="48"/>
                  </a:lnTo>
                  <a:lnTo>
                    <a:pt x="672" y="16"/>
                  </a:lnTo>
                  <a:lnTo>
                    <a:pt x="792" y="0"/>
                  </a:lnTo>
                  <a:lnTo>
                    <a:pt x="904" y="0"/>
                  </a:lnTo>
                  <a:lnTo>
                    <a:pt x="960" y="8"/>
                  </a:lnTo>
                  <a:lnTo>
                    <a:pt x="1016" y="24"/>
                  </a:lnTo>
                  <a:lnTo>
                    <a:pt x="1128" y="80"/>
                  </a:lnTo>
                  <a:lnTo>
                    <a:pt x="1240" y="136"/>
                  </a:lnTo>
                  <a:lnTo>
                    <a:pt x="1352" y="192"/>
                  </a:lnTo>
                  <a:lnTo>
                    <a:pt x="1464" y="240"/>
                  </a:lnTo>
                  <a:lnTo>
                    <a:pt x="1576" y="296"/>
                  </a:lnTo>
                  <a:lnTo>
                    <a:pt x="1689" y="344"/>
                  </a:lnTo>
                  <a:lnTo>
                    <a:pt x="1801" y="392"/>
                  </a:lnTo>
                  <a:lnTo>
                    <a:pt x="1913" y="424"/>
                  </a:lnTo>
                  <a:lnTo>
                    <a:pt x="2025" y="456"/>
                  </a:lnTo>
                  <a:lnTo>
                    <a:pt x="2249" y="504"/>
                  </a:lnTo>
                  <a:lnTo>
                    <a:pt x="2473" y="544"/>
                  </a:lnTo>
                  <a:lnTo>
                    <a:pt x="2697" y="584"/>
                  </a:lnTo>
                  <a:lnTo>
                    <a:pt x="2921" y="624"/>
                  </a:lnTo>
                  <a:lnTo>
                    <a:pt x="3153" y="656"/>
                  </a:lnTo>
                  <a:lnTo>
                    <a:pt x="3601" y="720"/>
                  </a:lnTo>
                </a:path>
              </a:pathLst>
            </a:custGeom>
            <a:noFill/>
            <a:ln w="38100">
              <a:solidFill>
                <a:schemeClr val="accent1"/>
              </a:solidFill>
              <a:round/>
              <a:headEnd/>
              <a:tailEnd/>
            </a:ln>
          </p:spPr>
          <p:txBody>
            <a:bodyPr/>
            <a:lstStyle/>
            <a:p>
              <a:endParaRPr lang="en-US"/>
            </a:p>
          </p:txBody>
        </p:sp>
      </p:grpSp>
      <p:sp>
        <p:nvSpPr>
          <p:cNvPr id="21554" name="Line 65"/>
          <p:cNvSpPr>
            <a:spLocks noChangeShapeType="1"/>
          </p:cNvSpPr>
          <p:nvPr/>
        </p:nvSpPr>
        <p:spPr bwMode="auto">
          <a:xfrm>
            <a:off x="2219325" y="3395663"/>
            <a:ext cx="5724525" cy="0"/>
          </a:xfrm>
          <a:prstGeom prst="line">
            <a:avLst/>
          </a:prstGeom>
          <a:noFill/>
          <a:ln w="28575">
            <a:solidFill>
              <a:srgbClr val="99CCFF"/>
            </a:solidFill>
            <a:prstDash val="sysDot"/>
            <a:round/>
            <a:headEnd type="none" w="sm" len="sm"/>
            <a:tailEnd type="none" w="sm" len="sm"/>
          </a:ln>
        </p:spPr>
        <p:txBody>
          <a:bodyPr wrap="none" anchor="ctr"/>
          <a:lstStyle/>
          <a:p>
            <a:endParaRPr lang="en-US"/>
          </a:p>
        </p:txBody>
      </p:sp>
      <p:sp>
        <p:nvSpPr>
          <p:cNvPr id="21555" name="Line 66"/>
          <p:cNvSpPr>
            <a:spLocks noChangeShapeType="1"/>
          </p:cNvSpPr>
          <p:nvPr/>
        </p:nvSpPr>
        <p:spPr bwMode="ltGray">
          <a:xfrm>
            <a:off x="2219325" y="5018088"/>
            <a:ext cx="5711825" cy="0"/>
          </a:xfrm>
          <a:prstGeom prst="line">
            <a:avLst/>
          </a:prstGeom>
          <a:noFill/>
          <a:ln w="28575">
            <a:solidFill>
              <a:srgbClr val="99CCFF"/>
            </a:solidFill>
            <a:prstDash val="sysDot"/>
            <a:round/>
            <a:headEnd type="none" w="sm" len="sm"/>
            <a:tailEnd type="none" w="sm" len="sm"/>
          </a:ln>
        </p:spPr>
        <p:txBody>
          <a:bodyPr wrap="none" anchor="ctr"/>
          <a:lstStyle/>
          <a:p>
            <a:endParaRPr lang="en-US"/>
          </a:p>
        </p:txBody>
      </p:sp>
      <p:sp>
        <p:nvSpPr>
          <p:cNvPr id="96322" name="Rectangle 67"/>
          <p:cNvSpPr>
            <a:spLocks noGrp="1" noChangeArrowheads="1"/>
          </p:cNvSpPr>
          <p:nvPr>
            <p:ph type="title" idx="4294967295"/>
          </p:nvPr>
        </p:nvSpPr>
        <p:spPr>
          <a:xfrm>
            <a:off x="914400" y="669925"/>
            <a:ext cx="7467600" cy="457200"/>
          </a:xfrm>
          <a:prstGeom prst="rect">
            <a:avLst/>
          </a:prstGeom>
        </p:spPr>
        <p:txBody>
          <a:bodyPr/>
          <a:lstStyle/>
          <a:p>
            <a:pPr eaLnBrk="1" hangingPunct="1">
              <a:defRPr/>
            </a:pPr>
            <a:r>
              <a:rPr lang="en-US" sz="3000" b="1" smtClean="0">
                <a:solidFill>
                  <a:srgbClr val="FFFF00"/>
                </a:solidFill>
                <a:effectLst>
                  <a:outerShdw blurRad="38100" dist="38100" dir="2700000" algn="tl">
                    <a:srgbClr val="000000"/>
                  </a:outerShdw>
                </a:effectLst>
                <a:latin typeface="Elephant" pitchFamily="18" charset="0"/>
              </a:rPr>
              <a:t>Course of Type 2 Diabetes</a:t>
            </a:r>
          </a:p>
        </p:txBody>
      </p:sp>
      <p:sp>
        <p:nvSpPr>
          <p:cNvPr id="21557" name="Rectangle 68"/>
          <p:cNvSpPr>
            <a:spLocks noChangeArrowheads="1"/>
          </p:cNvSpPr>
          <p:nvPr/>
        </p:nvSpPr>
        <p:spPr bwMode="blackWhite">
          <a:xfrm>
            <a:off x="2200275" y="4117975"/>
            <a:ext cx="5743575" cy="1495425"/>
          </a:xfrm>
          <a:prstGeom prst="rect">
            <a:avLst/>
          </a:prstGeom>
          <a:noFill/>
          <a:ln w="12700">
            <a:solidFill>
              <a:srgbClr val="FFFFFF"/>
            </a:solidFill>
            <a:miter lim="800000"/>
            <a:headEnd/>
            <a:tailEnd/>
          </a:ln>
        </p:spPr>
        <p:txBody>
          <a:bodyPr wrap="none" anchor="ctr"/>
          <a:lstStyle/>
          <a:p>
            <a:endParaRPr 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58779"/>
                                        </p:tgtEl>
                                        <p:attrNameLst>
                                          <p:attrName>style.visibility</p:attrName>
                                        </p:attrNameLst>
                                      </p:cBhvr>
                                      <p:to>
                                        <p:strVal val="visible"/>
                                      </p:to>
                                    </p:set>
                                    <p:anim calcmode="lin" valueType="num">
                                      <p:cBhvr>
                                        <p:cTn id="11" dur="500" fill="hold"/>
                                        <p:tgtEl>
                                          <p:spTgt spid="158779"/>
                                        </p:tgtEl>
                                        <p:attrNameLst>
                                          <p:attrName>ppt_w</p:attrName>
                                        </p:attrNameLst>
                                      </p:cBhvr>
                                      <p:tavLst>
                                        <p:tav tm="0">
                                          <p:val>
                                            <p:fltVal val="0"/>
                                          </p:val>
                                        </p:tav>
                                        <p:tav tm="100000">
                                          <p:val>
                                            <p:strVal val="#ppt_w"/>
                                          </p:val>
                                        </p:tav>
                                      </p:tavLst>
                                    </p:anim>
                                    <p:anim calcmode="lin" valueType="num">
                                      <p:cBhvr>
                                        <p:cTn id="12" dur="500" fill="hold"/>
                                        <p:tgtEl>
                                          <p:spTgt spid="158779"/>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47800" y="817563"/>
            <a:ext cx="6400800" cy="533400"/>
          </a:xfrm>
        </p:spPr>
        <p:txBody>
          <a:bodyPr/>
          <a:lstStyle/>
          <a:p>
            <a:pPr eaLnBrk="1" hangingPunct="1">
              <a:defRPr/>
            </a:pPr>
            <a:r>
              <a:rPr lang="en-US" sz="3200" b="1" dirty="0" smtClean="0">
                <a:solidFill>
                  <a:srgbClr val="FFFF00"/>
                </a:solidFill>
                <a:effectLst>
                  <a:outerShdw blurRad="38100" dist="38100" dir="2700000" algn="tl">
                    <a:srgbClr val="000000"/>
                  </a:outerShdw>
                </a:effectLst>
                <a:latin typeface="Elephant" pitchFamily="18" charset="0"/>
              </a:rPr>
              <a:t>Grading of type 2 diabetes </a:t>
            </a:r>
          </a:p>
        </p:txBody>
      </p:sp>
      <p:sp>
        <p:nvSpPr>
          <p:cNvPr id="22531" name="Text Box 3"/>
          <p:cNvSpPr txBox="1">
            <a:spLocks noChangeArrowheads="1"/>
          </p:cNvSpPr>
          <p:nvPr/>
        </p:nvSpPr>
        <p:spPr bwMode="auto">
          <a:xfrm>
            <a:off x="762000" y="2036763"/>
            <a:ext cx="8001000" cy="4246562"/>
          </a:xfrm>
          <a:prstGeom prst="rect">
            <a:avLst/>
          </a:prstGeom>
          <a:noFill/>
          <a:ln w="9525">
            <a:noFill/>
            <a:miter lim="800000"/>
            <a:headEnd/>
            <a:tailEnd/>
          </a:ln>
        </p:spPr>
        <p:txBody>
          <a:bodyPr>
            <a:spAutoFit/>
          </a:bodyPr>
          <a:lstStyle/>
          <a:p>
            <a:pPr>
              <a:spcBef>
                <a:spcPct val="50000"/>
              </a:spcBef>
            </a:pPr>
            <a:r>
              <a:rPr lang="en-US" sz="2400" b="1">
                <a:solidFill>
                  <a:schemeClr val="accent1"/>
                </a:solidFill>
                <a:latin typeface="Garamond" pitchFamily="18" charset="0"/>
                <a:cs typeface="Arial" charset="0"/>
              </a:rPr>
              <a:t>Category</a:t>
            </a:r>
            <a:r>
              <a:rPr lang="en-US" sz="2400">
                <a:solidFill>
                  <a:schemeClr val="accent1"/>
                </a:solidFill>
                <a:latin typeface="Garamond" pitchFamily="18" charset="0"/>
                <a:cs typeface="Arial" charset="0"/>
              </a:rPr>
              <a:t> 	            	</a:t>
            </a:r>
            <a:r>
              <a:rPr lang="en-US" sz="2400" b="1">
                <a:solidFill>
                  <a:schemeClr val="accent1"/>
                </a:solidFill>
                <a:latin typeface="Garamond" pitchFamily="18" charset="0"/>
                <a:cs typeface="Arial" charset="0"/>
              </a:rPr>
              <a:t>Fasting (basal) plasma </a:t>
            </a:r>
          </a:p>
          <a:p>
            <a:pPr>
              <a:spcBef>
                <a:spcPct val="50000"/>
              </a:spcBef>
            </a:pPr>
            <a:r>
              <a:rPr lang="en-US" sz="2400" b="1">
                <a:solidFill>
                  <a:schemeClr val="accent1"/>
                </a:solidFill>
                <a:latin typeface="Garamond" pitchFamily="18" charset="0"/>
                <a:cs typeface="Arial" charset="0"/>
              </a:rPr>
              <a:t>			             glucose level (mg/dL)*</a:t>
            </a:r>
            <a:r>
              <a:rPr lang="en-US" sz="2400">
                <a:solidFill>
                  <a:schemeClr val="accent1"/>
                </a:solidFill>
                <a:latin typeface="Garamond" pitchFamily="18" charset="0"/>
                <a:cs typeface="Arial" charset="0"/>
              </a:rPr>
              <a:t> </a:t>
            </a:r>
          </a:p>
          <a:p>
            <a:pPr>
              <a:spcBef>
                <a:spcPct val="50000"/>
              </a:spcBef>
            </a:pPr>
            <a:r>
              <a:rPr lang="en-US" sz="2800" b="1">
                <a:solidFill>
                  <a:schemeClr val="accent1"/>
                </a:solidFill>
                <a:latin typeface="Garamond" pitchFamily="18" charset="0"/>
                <a:cs typeface="Arial" charset="0"/>
              </a:rPr>
              <a:t>Mild 					&lt;140 </a:t>
            </a:r>
          </a:p>
          <a:p>
            <a:pPr>
              <a:spcBef>
                <a:spcPct val="50000"/>
              </a:spcBef>
            </a:pPr>
            <a:r>
              <a:rPr lang="en-US" sz="2800" b="1">
                <a:solidFill>
                  <a:schemeClr val="accent1"/>
                </a:solidFill>
                <a:latin typeface="Garamond" pitchFamily="18" charset="0"/>
                <a:cs typeface="Arial" charset="0"/>
              </a:rPr>
              <a:t>Moderate 				140-250 </a:t>
            </a:r>
          </a:p>
          <a:p>
            <a:pPr>
              <a:spcBef>
                <a:spcPct val="50000"/>
              </a:spcBef>
            </a:pPr>
            <a:r>
              <a:rPr lang="en-US" sz="2800" b="1">
                <a:solidFill>
                  <a:schemeClr val="accent1"/>
                </a:solidFill>
                <a:latin typeface="Garamond" pitchFamily="18" charset="0"/>
                <a:cs typeface="Arial" charset="0"/>
              </a:rPr>
              <a:t>Severe 				&gt;250 </a:t>
            </a:r>
          </a:p>
          <a:p>
            <a:pPr>
              <a:spcBef>
                <a:spcPct val="50000"/>
              </a:spcBef>
            </a:pPr>
            <a:r>
              <a:rPr lang="en-US" sz="2800" b="1">
                <a:solidFill>
                  <a:schemeClr val="accent1"/>
                </a:solidFill>
                <a:latin typeface="Garamond" pitchFamily="18" charset="0"/>
                <a:cs typeface="Arial" charset="0"/>
              </a:rPr>
              <a:t>Very severe				&gt;250-300 </a:t>
            </a:r>
          </a:p>
          <a:p>
            <a:pPr>
              <a:spcBef>
                <a:spcPct val="50000"/>
              </a:spcBef>
            </a:pPr>
            <a:endParaRPr lang="en-US" sz="2800" b="1">
              <a:solidFill>
                <a:schemeClr val="accent1"/>
              </a:solidFill>
              <a:latin typeface="Garamond" pitchFamily="18" charset="0"/>
              <a:cs typeface="Arial" charset="0"/>
            </a:endParaRPr>
          </a:p>
        </p:txBody>
      </p:sp>
      <p:sp>
        <p:nvSpPr>
          <p:cNvPr id="22532" name="Line 4"/>
          <p:cNvSpPr>
            <a:spLocks noChangeShapeType="1"/>
          </p:cNvSpPr>
          <p:nvPr/>
        </p:nvSpPr>
        <p:spPr bwMode="auto">
          <a:xfrm>
            <a:off x="676275" y="3103563"/>
            <a:ext cx="7543800" cy="0"/>
          </a:xfrm>
          <a:prstGeom prst="line">
            <a:avLst/>
          </a:prstGeom>
          <a:noFill/>
          <a:ln w="38100">
            <a:solidFill>
              <a:srgbClr val="FF00FF"/>
            </a:solidFill>
            <a:round/>
            <a:headEnd/>
            <a:tailEnd/>
          </a:ln>
        </p:spPr>
        <p:txBody>
          <a:bodyPr/>
          <a:lstStyle/>
          <a:p>
            <a:endParaRPr lang="en-US"/>
          </a:p>
        </p:txBody>
      </p:sp>
      <p:sp>
        <p:nvSpPr>
          <p:cNvPr id="22533" name="Line 5"/>
          <p:cNvSpPr>
            <a:spLocks noChangeShapeType="1"/>
          </p:cNvSpPr>
          <p:nvPr/>
        </p:nvSpPr>
        <p:spPr bwMode="auto">
          <a:xfrm>
            <a:off x="661988" y="2036763"/>
            <a:ext cx="7543800" cy="0"/>
          </a:xfrm>
          <a:prstGeom prst="line">
            <a:avLst/>
          </a:prstGeom>
          <a:noFill/>
          <a:ln w="38100">
            <a:solidFill>
              <a:srgbClr val="FF00FF"/>
            </a:solidFill>
            <a:round/>
            <a:headEnd/>
            <a:tailEnd/>
          </a:ln>
        </p:spPr>
        <p:txBody>
          <a:bodyPr/>
          <a:lstStyle/>
          <a:p>
            <a:endParaRPr lang="en-US"/>
          </a:p>
        </p:txBody>
      </p:sp>
      <p:sp>
        <p:nvSpPr>
          <p:cNvPr id="22534" name="Line 6"/>
          <p:cNvSpPr>
            <a:spLocks noChangeShapeType="1"/>
          </p:cNvSpPr>
          <p:nvPr/>
        </p:nvSpPr>
        <p:spPr bwMode="auto">
          <a:xfrm>
            <a:off x="685800" y="1993900"/>
            <a:ext cx="0" cy="4038600"/>
          </a:xfrm>
          <a:prstGeom prst="line">
            <a:avLst/>
          </a:prstGeom>
          <a:noFill/>
          <a:ln w="38100">
            <a:solidFill>
              <a:srgbClr val="FF00FF"/>
            </a:solidFill>
            <a:round/>
            <a:headEnd/>
            <a:tailEnd/>
          </a:ln>
        </p:spPr>
        <p:txBody>
          <a:bodyPr/>
          <a:lstStyle/>
          <a:p>
            <a:endParaRPr lang="en-US"/>
          </a:p>
        </p:txBody>
      </p:sp>
      <p:sp>
        <p:nvSpPr>
          <p:cNvPr id="22535" name="Line 7"/>
          <p:cNvSpPr>
            <a:spLocks noChangeShapeType="1"/>
          </p:cNvSpPr>
          <p:nvPr/>
        </p:nvSpPr>
        <p:spPr bwMode="auto">
          <a:xfrm>
            <a:off x="8229600" y="1998663"/>
            <a:ext cx="0" cy="4038600"/>
          </a:xfrm>
          <a:prstGeom prst="line">
            <a:avLst/>
          </a:prstGeom>
          <a:noFill/>
          <a:ln w="38100">
            <a:solidFill>
              <a:srgbClr val="FF00FF"/>
            </a:solidFill>
            <a:round/>
            <a:headEnd/>
            <a:tailEnd/>
          </a:ln>
        </p:spPr>
        <p:txBody>
          <a:bodyPr/>
          <a:lstStyle/>
          <a:p>
            <a:endParaRPr lang="en-US"/>
          </a:p>
        </p:txBody>
      </p:sp>
      <p:sp>
        <p:nvSpPr>
          <p:cNvPr id="22536" name="Line 8"/>
          <p:cNvSpPr>
            <a:spLocks noChangeShapeType="1"/>
          </p:cNvSpPr>
          <p:nvPr/>
        </p:nvSpPr>
        <p:spPr bwMode="auto">
          <a:xfrm>
            <a:off x="685800" y="5999163"/>
            <a:ext cx="7543800" cy="0"/>
          </a:xfrm>
          <a:prstGeom prst="line">
            <a:avLst/>
          </a:prstGeom>
          <a:noFill/>
          <a:ln w="38100">
            <a:solidFill>
              <a:srgbClr val="FF00FF"/>
            </a:solidFill>
            <a:round/>
            <a:headEnd/>
            <a:tailEnd/>
          </a:ln>
        </p:spPr>
        <p:txBody>
          <a:bodyPr/>
          <a:lstStyle/>
          <a:p>
            <a:endParaRPr lang="en-US"/>
          </a:p>
        </p:txBody>
      </p:sp>
      <p:sp>
        <p:nvSpPr>
          <p:cNvPr id="22537" name="Line 9"/>
          <p:cNvSpPr>
            <a:spLocks noChangeShapeType="1"/>
          </p:cNvSpPr>
          <p:nvPr/>
        </p:nvSpPr>
        <p:spPr bwMode="auto">
          <a:xfrm>
            <a:off x="3733800" y="2065338"/>
            <a:ext cx="0" cy="3886200"/>
          </a:xfrm>
          <a:prstGeom prst="line">
            <a:avLst/>
          </a:prstGeom>
          <a:noFill/>
          <a:ln w="9525">
            <a:solidFill>
              <a:srgbClr val="FF00FF"/>
            </a:solidFill>
            <a:round/>
            <a:headEnd/>
            <a:tailEnd/>
          </a:ln>
        </p:spPr>
        <p:txBody>
          <a:bodyPr/>
          <a:lstStyle/>
          <a:p>
            <a:endParaRPr lang="en-US"/>
          </a:p>
        </p:txBody>
      </p:sp>
      <p:sp>
        <p:nvSpPr>
          <p:cNvPr id="22538" name="Line 10"/>
          <p:cNvSpPr>
            <a:spLocks noChangeShapeType="1"/>
          </p:cNvSpPr>
          <p:nvPr/>
        </p:nvSpPr>
        <p:spPr bwMode="auto">
          <a:xfrm>
            <a:off x="685800" y="3789363"/>
            <a:ext cx="7543800" cy="0"/>
          </a:xfrm>
          <a:prstGeom prst="line">
            <a:avLst/>
          </a:prstGeom>
          <a:noFill/>
          <a:ln w="9525">
            <a:solidFill>
              <a:srgbClr val="FF00FF"/>
            </a:solidFill>
            <a:round/>
            <a:headEnd/>
            <a:tailEnd/>
          </a:ln>
        </p:spPr>
        <p:txBody>
          <a:bodyPr/>
          <a:lstStyle/>
          <a:p>
            <a:endParaRPr lang="en-US"/>
          </a:p>
        </p:txBody>
      </p:sp>
      <p:sp>
        <p:nvSpPr>
          <p:cNvPr id="22539" name="Line 11"/>
          <p:cNvSpPr>
            <a:spLocks noChangeShapeType="1"/>
          </p:cNvSpPr>
          <p:nvPr/>
        </p:nvSpPr>
        <p:spPr bwMode="auto">
          <a:xfrm>
            <a:off x="690563" y="4551363"/>
            <a:ext cx="7543800" cy="0"/>
          </a:xfrm>
          <a:prstGeom prst="line">
            <a:avLst/>
          </a:prstGeom>
          <a:noFill/>
          <a:ln w="9525">
            <a:solidFill>
              <a:srgbClr val="FF00FF"/>
            </a:solidFill>
            <a:round/>
            <a:headEnd/>
            <a:tailEnd/>
          </a:ln>
        </p:spPr>
        <p:txBody>
          <a:bodyPr/>
          <a:lstStyle/>
          <a:p>
            <a:endParaRPr lang="en-US"/>
          </a:p>
        </p:txBody>
      </p:sp>
      <p:sp>
        <p:nvSpPr>
          <p:cNvPr id="22540" name="Line 12"/>
          <p:cNvSpPr>
            <a:spLocks noChangeShapeType="1"/>
          </p:cNvSpPr>
          <p:nvPr/>
        </p:nvSpPr>
        <p:spPr bwMode="auto">
          <a:xfrm>
            <a:off x="685800" y="5237163"/>
            <a:ext cx="7543800" cy="0"/>
          </a:xfrm>
          <a:prstGeom prst="line">
            <a:avLst/>
          </a:prstGeom>
          <a:noFill/>
          <a:ln w="9525">
            <a:solidFill>
              <a:srgbClr val="FF00FF"/>
            </a:solidFill>
            <a:round/>
            <a:headEnd/>
            <a:tailEnd/>
          </a:ln>
        </p:spPr>
        <p:txBody>
          <a:bodyPr/>
          <a:lstStyle/>
          <a:p>
            <a:endParaRPr lang="en-US"/>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6802" name="Rectangle 2"/>
          <p:cNvSpPr>
            <a:spLocks noGrp="1" noChangeArrowheads="1"/>
          </p:cNvSpPr>
          <p:nvPr>
            <p:ph type="title"/>
          </p:nvPr>
        </p:nvSpPr>
        <p:spPr bwMode="auto">
          <a:xfrm>
            <a:off x="0" y="800100"/>
            <a:ext cx="9144000" cy="530225"/>
          </a:xfrm>
          <a:ln>
            <a:miter lim="800000"/>
            <a:headEnd/>
            <a:tailEnd/>
          </a:ln>
        </p:spPr>
        <p:txBody>
          <a:bodyPr vert="horz" wrap="square" lIns="91440" tIns="45720" rIns="91440" bIns="45720" numCol="1" anchor="t" anchorCtr="0" compatLnSpc="1">
            <a:prstTxWarp prst="textNoShape">
              <a:avLst/>
            </a:prstTxWarp>
          </a:bodyPr>
          <a:lstStyle/>
          <a:p>
            <a:pPr>
              <a:defRPr/>
            </a:pPr>
            <a:r>
              <a:rPr lang="en-US" sz="2400" b="1" smtClean="0">
                <a:solidFill>
                  <a:srgbClr val="FF9933"/>
                </a:solidFill>
                <a:effectLst>
                  <a:outerShdw blurRad="38100" dist="38100" dir="2700000" algn="tl">
                    <a:srgbClr val="000000"/>
                  </a:outerShdw>
                </a:effectLst>
                <a:latin typeface="Tahoma" pitchFamily="34" charset="0"/>
              </a:rPr>
              <a:t>AGENDA</a:t>
            </a:r>
          </a:p>
        </p:txBody>
      </p:sp>
      <p:sp>
        <p:nvSpPr>
          <p:cNvPr id="1356803" name="Rectangle 3"/>
          <p:cNvSpPr>
            <a:spLocks noGrp="1" noChangeArrowheads="1"/>
          </p:cNvSpPr>
          <p:nvPr>
            <p:ph type="body" idx="1"/>
          </p:nvPr>
        </p:nvSpPr>
        <p:spPr bwMode="auto">
          <a:xfrm>
            <a:off x="1336675" y="1562100"/>
            <a:ext cx="7502525" cy="4554538"/>
          </a:xfrm>
          <a:ln>
            <a:miter lim="800000"/>
            <a:headEnd/>
            <a:tailEnd/>
          </a:ln>
        </p:spPr>
        <p:txBody>
          <a:bodyPr vert="horz" wrap="square" lIns="91440" tIns="45720" rIns="91440" bIns="45720" numCol="1" anchor="t" anchorCtr="0" compatLnSpc="1">
            <a:prstTxWarp prst="textNoShape">
              <a:avLst/>
            </a:prstTxWarp>
            <a:normAutofit/>
          </a:bodyPr>
          <a:lstStyle/>
          <a:p>
            <a:pPr>
              <a:lnSpc>
                <a:spcPct val="150000"/>
              </a:lnSpc>
              <a:spcBef>
                <a:spcPct val="0"/>
              </a:spcBef>
              <a:buFont typeface="Wingdings" pitchFamily="2" charset="2"/>
              <a:buChar char="v"/>
              <a:defRPr/>
            </a:pPr>
            <a:r>
              <a:rPr lang="en-US" sz="2400" b="1" dirty="0" smtClean="0">
                <a:solidFill>
                  <a:srgbClr val="FFFF00"/>
                </a:solidFill>
                <a:effectLst>
                  <a:outerShdw blurRad="38100" dist="38100" dir="2700000" algn="tl">
                    <a:srgbClr val="000000"/>
                  </a:outerShdw>
                </a:effectLst>
                <a:latin typeface="Georgia" pitchFamily="18" charset="0"/>
              </a:rPr>
              <a:t> Physiology of fasting</a:t>
            </a:r>
          </a:p>
          <a:p>
            <a:pPr>
              <a:lnSpc>
                <a:spcPct val="150000"/>
              </a:lnSpc>
              <a:spcBef>
                <a:spcPct val="0"/>
              </a:spcBef>
              <a:buFont typeface="Wingdings" pitchFamily="2" charset="2"/>
              <a:buChar char="v"/>
              <a:defRPr/>
            </a:pPr>
            <a:r>
              <a:rPr lang="en-US" sz="2400" b="1" dirty="0" smtClean="0">
                <a:solidFill>
                  <a:srgbClr val="FFFF00"/>
                </a:solidFill>
                <a:effectLst>
                  <a:outerShdw blurRad="38100" dist="38100" dir="2700000" algn="tl">
                    <a:srgbClr val="000000"/>
                  </a:outerShdw>
                </a:effectLst>
                <a:latin typeface="Georgia" pitchFamily="18" charset="0"/>
              </a:rPr>
              <a:t>Fasting with type 2 diabetes and Impact</a:t>
            </a:r>
          </a:p>
          <a:p>
            <a:pPr>
              <a:lnSpc>
                <a:spcPct val="150000"/>
              </a:lnSpc>
              <a:spcBef>
                <a:spcPct val="0"/>
              </a:spcBef>
              <a:buFont typeface="Wingdings" pitchFamily="2" charset="2"/>
              <a:buChar char="v"/>
              <a:defRPr/>
            </a:pPr>
            <a:r>
              <a:rPr lang="en-US" sz="2400" b="1" dirty="0" smtClean="0">
                <a:solidFill>
                  <a:srgbClr val="FFFF00"/>
                </a:solidFill>
                <a:effectLst>
                  <a:outerShdw blurRad="38100" dist="38100" dir="2700000" algn="tl">
                    <a:srgbClr val="000000"/>
                  </a:outerShdw>
                </a:effectLst>
                <a:latin typeface="Georgia" pitchFamily="18" charset="0"/>
              </a:rPr>
              <a:t>Effects of fasting on DM</a:t>
            </a:r>
            <a:endParaRPr lang="en-US" sz="1000" b="1" dirty="0" smtClean="0">
              <a:solidFill>
                <a:srgbClr val="FFFF00"/>
              </a:solidFill>
              <a:effectLst>
                <a:outerShdw blurRad="38100" dist="38100" dir="2700000" algn="tl">
                  <a:srgbClr val="000000"/>
                </a:outerShdw>
              </a:effectLst>
              <a:latin typeface="Georgia" pitchFamily="18" charset="0"/>
            </a:endParaRPr>
          </a:p>
          <a:p>
            <a:pPr>
              <a:lnSpc>
                <a:spcPct val="150000"/>
              </a:lnSpc>
              <a:spcBef>
                <a:spcPct val="0"/>
              </a:spcBef>
              <a:buFont typeface="Wingdings" pitchFamily="2" charset="2"/>
              <a:buChar char="v"/>
              <a:defRPr/>
            </a:pPr>
            <a:r>
              <a:rPr lang="en-US" sz="2400" b="1" dirty="0" smtClean="0">
                <a:solidFill>
                  <a:srgbClr val="FFFF00"/>
                </a:solidFill>
                <a:effectLst>
                  <a:outerShdw blurRad="38100" dist="38100" dir="2700000" algn="tl">
                    <a:srgbClr val="000000"/>
                  </a:outerShdw>
                </a:effectLst>
                <a:latin typeface="Georgia" pitchFamily="18" charset="0"/>
              </a:rPr>
              <a:t> Risks associated with fasting</a:t>
            </a:r>
            <a:endParaRPr lang="en-US" sz="1000" b="1" dirty="0" smtClean="0">
              <a:solidFill>
                <a:srgbClr val="FFFF00"/>
              </a:solidFill>
              <a:effectLst>
                <a:outerShdw blurRad="38100" dist="38100" dir="2700000" algn="tl">
                  <a:srgbClr val="000000"/>
                </a:outerShdw>
              </a:effectLst>
              <a:latin typeface="Georgia" pitchFamily="18" charset="0"/>
            </a:endParaRPr>
          </a:p>
          <a:p>
            <a:pPr>
              <a:lnSpc>
                <a:spcPct val="150000"/>
              </a:lnSpc>
              <a:spcBef>
                <a:spcPct val="0"/>
              </a:spcBef>
              <a:buFont typeface="Wingdings" pitchFamily="2" charset="2"/>
              <a:buChar char="v"/>
              <a:defRPr/>
            </a:pPr>
            <a:r>
              <a:rPr lang="en-US" sz="2400" b="1" dirty="0" smtClean="0">
                <a:solidFill>
                  <a:srgbClr val="FFFF00"/>
                </a:solidFill>
                <a:effectLst>
                  <a:outerShdw blurRad="38100" dist="38100" dir="2700000" algn="tl">
                    <a:srgbClr val="000000"/>
                  </a:outerShdw>
                </a:effectLst>
                <a:latin typeface="Georgia" pitchFamily="18" charset="0"/>
              </a:rPr>
              <a:t> Adjustment of diet &amp; exercise</a:t>
            </a:r>
            <a:endParaRPr lang="en-US" sz="1000" b="1" dirty="0" smtClean="0">
              <a:solidFill>
                <a:srgbClr val="FFFF00"/>
              </a:solidFill>
              <a:effectLst>
                <a:outerShdw blurRad="38100" dist="38100" dir="2700000" algn="tl">
                  <a:srgbClr val="000000"/>
                </a:outerShdw>
              </a:effectLst>
              <a:latin typeface="Georgia" pitchFamily="18" charset="0"/>
            </a:endParaRPr>
          </a:p>
          <a:p>
            <a:pPr>
              <a:lnSpc>
                <a:spcPct val="150000"/>
              </a:lnSpc>
              <a:spcBef>
                <a:spcPct val="0"/>
              </a:spcBef>
              <a:buFont typeface="Wingdings" pitchFamily="2" charset="2"/>
              <a:buChar char="v"/>
              <a:defRPr/>
            </a:pPr>
            <a:r>
              <a:rPr lang="en-US" sz="2400" b="1" dirty="0" smtClean="0">
                <a:solidFill>
                  <a:srgbClr val="FFFF00"/>
                </a:solidFill>
                <a:effectLst>
                  <a:outerShdw blurRad="38100" dist="38100" dir="2700000" algn="tl">
                    <a:srgbClr val="000000"/>
                  </a:outerShdw>
                </a:effectLst>
                <a:latin typeface="Georgia" pitchFamily="18" charset="0"/>
              </a:rPr>
              <a:t> Blood glucose monitoring</a:t>
            </a:r>
            <a:endParaRPr lang="en-US" sz="900" b="1" dirty="0" smtClean="0">
              <a:solidFill>
                <a:srgbClr val="FFFF00"/>
              </a:solidFill>
              <a:effectLst>
                <a:outerShdw blurRad="38100" dist="38100" dir="2700000" algn="tl">
                  <a:srgbClr val="000000"/>
                </a:outerShdw>
              </a:effectLst>
              <a:latin typeface="Georgia" pitchFamily="18" charset="0"/>
            </a:endParaRPr>
          </a:p>
          <a:p>
            <a:pPr>
              <a:lnSpc>
                <a:spcPct val="150000"/>
              </a:lnSpc>
              <a:spcBef>
                <a:spcPct val="0"/>
              </a:spcBef>
              <a:buFont typeface="Wingdings" pitchFamily="2" charset="2"/>
              <a:buChar char="v"/>
              <a:defRPr/>
            </a:pPr>
            <a:r>
              <a:rPr lang="en-US" sz="2400" b="1" dirty="0" smtClean="0">
                <a:solidFill>
                  <a:srgbClr val="FFFF00"/>
                </a:solidFill>
                <a:effectLst>
                  <a:outerShdw blurRad="38100" dist="38100" dir="2700000" algn="tl">
                    <a:srgbClr val="000000"/>
                  </a:outerShdw>
                </a:effectLst>
                <a:latin typeface="Georgia" pitchFamily="18" charset="0"/>
              </a:rPr>
              <a:t> Change of treatment regimen</a:t>
            </a:r>
            <a:endParaRPr lang="en-US" sz="1000" b="1" dirty="0" smtClean="0">
              <a:solidFill>
                <a:srgbClr val="FFFF00"/>
              </a:solidFill>
              <a:effectLst>
                <a:outerShdw blurRad="38100" dist="38100" dir="2700000" algn="tl">
                  <a:srgbClr val="000000"/>
                </a:outerShdw>
              </a:effectLst>
              <a:latin typeface="Georgia" pitchFamily="18" charset="0"/>
            </a:endParaRPr>
          </a:p>
          <a:p>
            <a:pPr>
              <a:lnSpc>
                <a:spcPct val="150000"/>
              </a:lnSpc>
              <a:spcBef>
                <a:spcPct val="0"/>
              </a:spcBef>
              <a:buFont typeface="Wingdings" pitchFamily="2" charset="2"/>
              <a:buChar char="v"/>
              <a:defRPr/>
            </a:pPr>
            <a:r>
              <a:rPr lang="en-US" sz="2400" b="1" dirty="0" smtClean="0">
                <a:solidFill>
                  <a:srgbClr val="FFFF00"/>
                </a:solidFill>
                <a:effectLst>
                  <a:outerShdw blurRad="38100" dist="38100" dir="2700000" algn="tl">
                    <a:srgbClr val="000000"/>
                  </a:outerShdw>
                </a:effectLst>
                <a:latin typeface="Georgia" pitchFamily="18" charset="0"/>
              </a:rPr>
              <a:t> Suitable OAD during Ramadan</a:t>
            </a:r>
          </a:p>
        </p:txBody>
      </p:sp>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19862</TotalTime>
  <Words>3034</Words>
  <Application>Microsoft PowerPoint</Application>
  <PresentationFormat>On-screen Show (4:3)</PresentationFormat>
  <Paragraphs>377</Paragraphs>
  <Slides>61</Slides>
  <Notes>40</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Modèle par défaut</vt:lpstr>
      <vt:lpstr>Photo Editor Photo</vt:lpstr>
      <vt:lpstr>Management of type 2 diabetes during Ramadan</vt:lpstr>
      <vt:lpstr>Slide 2</vt:lpstr>
      <vt:lpstr>List of Countries with the highest numbers of estimated cases of diabetes for 2000 and 2030</vt:lpstr>
      <vt:lpstr>Slide 4</vt:lpstr>
      <vt:lpstr>Slide 5</vt:lpstr>
      <vt:lpstr>Type 2 Diabetes:  A Dual Defect Disease</vt:lpstr>
      <vt:lpstr>Course of Type 2 Diabetes</vt:lpstr>
      <vt:lpstr>Grading of type 2 diabetes </vt:lpstr>
      <vt:lpstr>AGENDA</vt:lpstr>
      <vt:lpstr>Fasting with Type 2 Diabetes </vt:lpstr>
      <vt:lpstr>Surah Al-Baqarah: 183-184</vt:lpstr>
      <vt:lpstr>Slide 12</vt:lpstr>
      <vt:lpstr>PHYLOSOPHY OF FASTING</vt:lpstr>
      <vt:lpstr>Slide 14</vt:lpstr>
      <vt:lpstr>Physiological State of Healthy Individuals During Ramadan (Kuwait study) (1)</vt:lpstr>
      <vt:lpstr>Physiological State of Healthy Individuals During Ramadan (2)</vt:lpstr>
      <vt:lpstr>What Happenes During Ramadan ?</vt:lpstr>
      <vt:lpstr>Impact of Fasting in Diabetics During Ramadan</vt:lpstr>
      <vt:lpstr>Impact of Fasting in Diabetics During Ramadan</vt:lpstr>
      <vt:lpstr>Impact of Fasting in Diabetics During Ramadan</vt:lpstr>
      <vt:lpstr>Impact of Fasting in Diabetics During Ramadan</vt:lpstr>
      <vt:lpstr>Slide 22</vt:lpstr>
      <vt:lpstr>Slide 23</vt:lpstr>
      <vt:lpstr>Slide 24</vt:lpstr>
      <vt:lpstr>Slide 25</vt:lpstr>
      <vt:lpstr>Ali Riza etal, Univ of Ankara </vt:lpstr>
      <vt:lpstr>Mafauzy et al., 1990</vt:lpstr>
      <vt:lpstr>Slide 28</vt:lpstr>
      <vt:lpstr>Slide 29</vt:lpstr>
      <vt:lpstr>Slide 30</vt:lpstr>
      <vt:lpstr>Slide 31</vt:lpstr>
      <vt:lpstr>Risks associated with fasting</vt:lpstr>
      <vt:lpstr>Major risks associated with fasting in patients with diabetes</vt:lpstr>
      <vt:lpstr>Effects of hypoglycemia in different plasma glucose level</vt:lpstr>
      <vt:lpstr>Slide 35</vt:lpstr>
      <vt:lpstr>Slide 36</vt:lpstr>
      <vt:lpstr>Adjustment of diet &amp; exercise</vt:lpstr>
      <vt:lpstr>Slide 38</vt:lpstr>
      <vt:lpstr>Slide 39</vt:lpstr>
      <vt:lpstr>Blood glucose monitoring during Ramadan</vt:lpstr>
      <vt:lpstr>Blood Glucose Monitoring</vt:lpstr>
      <vt:lpstr>Slide 42</vt:lpstr>
      <vt:lpstr>Slide 43</vt:lpstr>
      <vt:lpstr>Slide 44</vt:lpstr>
      <vt:lpstr>Slide 45</vt:lpstr>
      <vt:lpstr>Slide 46</vt:lpstr>
      <vt:lpstr>Slide 47</vt:lpstr>
      <vt:lpstr>Suitable OAD during Ramadan</vt:lpstr>
      <vt:lpstr>Sulphonylureas in the management of type 2 diabetes during the fasting month of Ramadan</vt:lpstr>
      <vt:lpstr>Slide 50</vt:lpstr>
      <vt:lpstr>Slide 51</vt:lpstr>
      <vt:lpstr>Slide 52</vt:lpstr>
      <vt:lpstr>Slide 53</vt:lpstr>
      <vt:lpstr>Slide 54</vt:lpstr>
      <vt:lpstr>Recommendations on The Management of Diabetes During Ramadan </vt:lpstr>
      <vt:lpstr>CURRENT RECOMENDATIONS</vt:lpstr>
      <vt:lpstr>CURRENT RECOMENDATIONS</vt:lpstr>
      <vt:lpstr>Slide 58</vt:lpstr>
      <vt:lpstr>Lifestyle</vt:lpstr>
      <vt:lpstr>IN CONCLUSION</vt:lpstr>
      <vt:lpstr>Slide 61</vt:lpstr>
    </vt:vector>
  </TitlesOfParts>
  <Company>SERVIER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SERVIER</dc:creator>
  <cp:lastModifiedBy>user</cp:lastModifiedBy>
  <cp:revision>936</cp:revision>
  <dcterms:created xsi:type="dcterms:W3CDTF">2003-01-15T16:30:48Z</dcterms:created>
  <dcterms:modified xsi:type="dcterms:W3CDTF">2018-02-22T15:30:46Z</dcterms:modified>
</cp:coreProperties>
</file>